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89" r:id="rId7"/>
    <p:sldId id="258" r:id="rId8"/>
    <p:sldId id="259" r:id="rId9"/>
    <p:sldId id="260" r:id="rId10"/>
    <p:sldId id="261" r:id="rId11"/>
    <p:sldId id="287" r:id="rId12"/>
    <p:sldId id="288" r:id="rId13"/>
    <p:sldId id="262" r:id="rId14"/>
    <p:sldId id="275" r:id="rId15"/>
    <p:sldId id="263" r:id="rId16"/>
    <p:sldId id="264" r:id="rId17"/>
    <p:sldId id="266" r:id="rId18"/>
    <p:sldId id="265" r:id="rId19"/>
    <p:sldId id="267" r:id="rId20"/>
    <p:sldId id="268" r:id="rId21"/>
    <p:sldId id="279" r:id="rId22"/>
    <p:sldId id="270" r:id="rId23"/>
    <p:sldId id="271" r:id="rId24"/>
    <p:sldId id="273" r:id="rId25"/>
    <p:sldId id="269" r:id="rId26"/>
    <p:sldId id="280" r:id="rId27"/>
    <p:sldId id="283" r:id="rId28"/>
    <p:sldId id="281" r:id="rId29"/>
    <p:sldId id="282" r:id="rId30"/>
    <p:sldId id="285" r:id="rId31"/>
    <p:sldId id="286" r:id="rId32"/>
    <p:sldId id="284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788"/>
    <a:srgbClr val="BE1268"/>
    <a:srgbClr val="9C9C01"/>
    <a:srgbClr val="F169AD"/>
    <a:srgbClr val="606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0FBD1-0E43-42DD-9316-4D9704D5369E}" v="1115" dt="2021-03-15T11:26:35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4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1C6E5-5059-4EE3-B2FE-0823BAE41F10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F7475-1623-42D3-99C4-978C52A92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D29DB286-CF50-4213-B0B0-8CC7230BB2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68074D-CEB4-4A75-893B-C144D7760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8" y="369920"/>
            <a:ext cx="2048306" cy="1258855"/>
          </a:xfrm>
          <a:prstGeom prst="roundRect">
            <a:avLst>
              <a:gd name="adj" fmla="val 22131"/>
            </a:avLst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1705400"/>
            <a:ext cx="610868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Computational design of peptides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0DCD77C-89EB-47D9-854D-6AE97D82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290">
            <a:off x="4542353" y="477661"/>
            <a:ext cx="8854017" cy="590267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F11887-7E65-488E-9B44-D2A0B4A659B8}"/>
              </a:ext>
            </a:extLst>
          </p:cNvPr>
          <p:cNvSpPr txBox="1"/>
          <p:nvPr/>
        </p:nvSpPr>
        <p:spPr>
          <a:xfrm>
            <a:off x="772568" y="3625758"/>
            <a:ext cx="6108685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Laboratório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Visualização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Computação</a:t>
            </a:r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Científica</a:t>
            </a:r>
            <a:endParaRPr lang="en-US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Module 2</a:t>
            </a:r>
          </a:p>
          <a:p>
            <a:endParaRPr lang="en-US" dirty="0">
              <a:solidFill>
                <a:schemeClr val="bg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José M. S. Pereira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2020-2021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jose.manuel.pereira@ua.pt</a:t>
            </a:r>
          </a:p>
        </p:txBody>
      </p:sp>
    </p:spTree>
    <p:extLst>
      <p:ext uri="{BB962C8B-B14F-4D97-AF65-F5344CB8AC3E}">
        <p14:creationId xmlns:p14="http://schemas.microsoft.com/office/powerpoint/2010/main" val="37990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4969021" y="4689896"/>
            <a:ext cx="511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each other in many ways and impose certain positions/rotations.</a:t>
            </a:r>
          </a:p>
        </p:txBody>
      </p:sp>
      <p:pic>
        <p:nvPicPr>
          <p:cNvPr id="4100" name="Picture 4" descr="ForceField | Computational Biology Lab (DLab)">
            <a:extLst>
              <a:ext uri="{FF2B5EF4-FFF2-40B4-BE49-F238E27FC236}">
                <a16:creationId xmlns:a16="http://schemas.microsoft.com/office/drawing/2014/main" id="{F9AF861F-250B-41EA-B539-3DFD236AD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2" t="5222"/>
          <a:stretch/>
        </p:blipFill>
        <p:spPr bwMode="auto">
          <a:xfrm>
            <a:off x="1048623" y="1872751"/>
            <a:ext cx="3053477" cy="462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7358CAD-3BEC-4EDA-A2A3-3BFC3C0EA34D}"/>
              </a:ext>
            </a:extLst>
          </p:cNvPr>
          <p:cNvSpPr txBox="1"/>
          <p:nvPr/>
        </p:nvSpPr>
        <p:spPr>
          <a:xfrm>
            <a:off x="4671358" y="335150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G = </a:t>
            </a:r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H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system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—T</a:t>
            </a:r>
            <a:r>
              <a:rPr lang="el-GR" sz="3200" b="0" i="0" u="none" strike="noStrike" baseline="0" dirty="0">
                <a:solidFill>
                  <a:srgbClr val="000000"/>
                </a:solidFill>
                <a:latin typeface="CIVXUE+Roboto-Regular"/>
              </a:rPr>
              <a:t>Δ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IVXUE+Roboto-Regular"/>
              </a:rPr>
              <a:t>system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IVXUE+Roboto-Regular"/>
              </a:rPr>
              <a:t> </a:t>
            </a:r>
            <a:endParaRPr lang="en-US" dirty="0"/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E880D417-332E-4ADD-9CE0-7CC163B1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06087">
            <a:off x="4030715" y="3530051"/>
            <a:ext cx="1800413" cy="16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A155333-D537-4629-82F2-3AAE465A1F0B}"/>
              </a:ext>
            </a:extLst>
          </p:cNvPr>
          <p:cNvSpPr txBox="1"/>
          <p:nvPr/>
        </p:nvSpPr>
        <p:spPr>
          <a:xfrm>
            <a:off x="4969021" y="5477316"/>
            <a:ext cx="511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phenomenon is known as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enthalpy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5712EB-1084-436B-AF45-74FFDA9BECF4}"/>
              </a:ext>
            </a:extLst>
          </p:cNvPr>
          <p:cNvSpPr txBox="1"/>
          <p:nvPr/>
        </p:nvSpPr>
        <p:spPr>
          <a:xfrm>
            <a:off x="6284352" y="1456532"/>
            <a:ext cx="552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the environment (hydrophobic effect, water molecules packaging, </a:t>
            </a:r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etc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).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D27FD9-79EE-40DE-BB47-3A3BA39804B1}"/>
              </a:ext>
            </a:extLst>
          </p:cNvPr>
          <p:cNvSpPr txBox="1"/>
          <p:nvPr/>
        </p:nvSpPr>
        <p:spPr>
          <a:xfrm>
            <a:off x="6284352" y="23234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is known as </a:t>
            </a:r>
            <a:r>
              <a:rPr lang="en-US" sz="18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entropy</a:t>
            </a:r>
            <a:r>
              <a:rPr lang="en-US" sz="18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2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E418451-3998-49AD-A30C-B41FA925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1881" flipH="1">
            <a:off x="8184086" y="2863277"/>
            <a:ext cx="842376" cy="7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1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87579"/>
            <a:ext cx="5117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Atoms interact with each other and the environment in many ways and impose certain positions/rotations.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DCC8F12-A8DF-400D-AF55-F33E0EA0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99" y="786257"/>
            <a:ext cx="5970066" cy="3980043"/>
          </a:xfrm>
          <a:prstGeom prst="rect">
            <a:avLst/>
          </a:prstGeom>
        </p:spPr>
      </p:pic>
      <p:pic>
        <p:nvPicPr>
          <p:cNvPr id="17" name="Imagem 16" descr="Uma imagem com utensílios de metal, cadeia, luz&#10;&#10;Descrição gerada automaticamente">
            <a:extLst>
              <a:ext uri="{FF2B5EF4-FFF2-40B4-BE49-F238E27FC236}">
                <a16:creationId xmlns:a16="http://schemas.microsoft.com/office/drawing/2014/main" id="{AD311CF1-4A81-40A1-90AC-7EA5B0B52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53" y="2176213"/>
            <a:ext cx="7053679" cy="4702451"/>
          </a:xfrm>
          <a:prstGeom prst="rect">
            <a:avLst/>
          </a:prstGeom>
        </p:spPr>
      </p:pic>
      <p:pic>
        <p:nvPicPr>
          <p:cNvPr id="18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6DC793A6-2388-4408-8FA2-7B8124BE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1839" flipV="1">
            <a:off x="7951036" y="4612480"/>
            <a:ext cx="1399970" cy="12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FB6BF0-97B3-4E0A-99DB-64D223E3D522}"/>
              </a:ext>
            </a:extLst>
          </p:cNvPr>
          <p:cNvSpPr txBox="1"/>
          <p:nvPr/>
        </p:nvSpPr>
        <p:spPr>
          <a:xfrm>
            <a:off x="3331364" y="5547774"/>
            <a:ext cx="5458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Naturally, this effects causes the emergence of </a:t>
            </a:r>
            <a:r>
              <a:rPr lang="en-US" sz="2000" dirty="0">
                <a:solidFill>
                  <a:srgbClr val="FF0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secondary structures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such as the alpha helix.</a:t>
            </a:r>
          </a:p>
        </p:txBody>
      </p:sp>
    </p:spTree>
    <p:extLst>
      <p:ext uri="{BB962C8B-B14F-4D97-AF65-F5344CB8AC3E}">
        <p14:creationId xmlns:p14="http://schemas.microsoft.com/office/powerpoint/2010/main" val="324620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Ok …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04543"/>
            <a:ext cx="5728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peptide structure therefore is a</a:t>
            </a:r>
          </a:p>
          <a:p>
            <a:r>
              <a:rPr lang="en-US" sz="2000" dirty="0">
                <a:solidFill>
                  <a:srgbClr val="F169AD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physical expression of the sequence of aminoacids</a:t>
            </a:r>
          </a:p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that compose the peptide.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9315D3-1E6C-4F07-9CD6-34E3E5F5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9290">
            <a:off x="4542353" y="477661"/>
            <a:ext cx="8854017" cy="590267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FCC2AA-9055-402F-8A7F-218E58ED0545}"/>
              </a:ext>
            </a:extLst>
          </p:cNvPr>
          <p:cNvSpPr txBox="1"/>
          <p:nvPr/>
        </p:nvSpPr>
        <p:spPr>
          <a:xfrm>
            <a:off x="477293" y="5257368"/>
            <a:ext cx="539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MGSWAEFKQRLA …</a:t>
            </a:r>
          </a:p>
        </p:txBody>
      </p:sp>
      <p:pic>
        <p:nvPicPr>
          <p:cNvPr id="1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B516416-642C-4A22-BB76-650703CC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366840" y="3472845"/>
            <a:ext cx="2925594" cy="26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61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7" y="1787579"/>
            <a:ext cx="652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Proteins and peptides are the machines of our cells.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0B28A5-BEC1-40F9-83D0-74BD09A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63" y="3502929"/>
            <a:ext cx="3650719" cy="2920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EF463C-3108-4F55-873B-0BC0075B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82" y="3502928"/>
            <a:ext cx="3650720" cy="29205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E0A3FB5-CC75-4048-AECA-9E0F471942CA}"/>
              </a:ext>
            </a:extLst>
          </p:cNvPr>
          <p:cNvSpPr txBox="1"/>
          <p:nvPr/>
        </p:nvSpPr>
        <p:spPr>
          <a:xfrm>
            <a:off x="834162" y="267722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Structural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17CFFD-3B85-4326-BE8F-5BEA531ABF80}"/>
              </a:ext>
            </a:extLst>
          </p:cNvPr>
          <p:cNvSpPr txBox="1"/>
          <p:nvPr/>
        </p:nvSpPr>
        <p:spPr>
          <a:xfrm>
            <a:off x="4270640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Messenger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68506F-466E-4F41-9F9A-C9B04C92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01" y="3502928"/>
            <a:ext cx="3650720" cy="29205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5166696-72E5-49B3-BA5A-66B9F62AB87B}"/>
              </a:ext>
            </a:extLst>
          </p:cNvPr>
          <p:cNvSpPr txBox="1"/>
          <p:nvPr/>
        </p:nvSpPr>
        <p:spPr>
          <a:xfrm>
            <a:off x="8135601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Enzimes</a:t>
            </a:r>
            <a:endParaRPr lang="en-US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EAD7D84-78EC-4EB8-B835-8DD470CAB9E5}"/>
              </a:ext>
            </a:extLst>
          </p:cNvPr>
          <p:cNvCxnSpPr/>
          <p:nvPr/>
        </p:nvCxnSpPr>
        <p:spPr>
          <a:xfrm>
            <a:off x="2407640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387DE169-59F8-406B-8593-BF14192A6CFF}"/>
              </a:ext>
            </a:extLst>
          </p:cNvPr>
          <p:cNvCxnSpPr/>
          <p:nvPr/>
        </p:nvCxnSpPr>
        <p:spPr>
          <a:xfrm>
            <a:off x="5869497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C6C9B18E-A9DA-4918-9E86-A983FA2A92A7}"/>
              </a:ext>
            </a:extLst>
          </p:cNvPr>
          <p:cNvCxnSpPr/>
          <p:nvPr/>
        </p:nvCxnSpPr>
        <p:spPr>
          <a:xfrm>
            <a:off x="9780165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7" y="1787579"/>
            <a:ext cx="6525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Proteins and peptides are the machines of our cells.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0A3FB5-CC75-4048-AECA-9E0F471942CA}"/>
              </a:ext>
            </a:extLst>
          </p:cNvPr>
          <p:cNvSpPr txBox="1"/>
          <p:nvPr/>
        </p:nvSpPr>
        <p:spPr>
          <a:xfrm>
            <a:off x="2772019" y="267722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Antibodies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17CFFD-3B85-4326-BE8F-5BEA531ABF80}"/>
              </a:ext>
            </a:extLst>
          </p:cNvPr>
          <p:cNvSpPr txBox="1"/>
          <p:nvPr/>
        </p:nvSpPr>
        <p:spPr>
          <a:xfrm>
            <a:off x="6208497" y="2677114"/>
            <a:ext cx="36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Transport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0EAD7D84-78EC-4EB8-B835-8DD470CAB9E5}"/>
              </a:ext>
            </a:extLst>
          </p:cNvPr>
          <p:cNvCxnSpPr/>
          <p:nvPr/>
        </p:nvCxnSpPr>
        <p:spPr>
          <a:xfrm>
            <a:off x="4345497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387DE169-59F8-406B-8593-BF14192A6CFF}"/>
              </a:ext>
            </a:extLst>
          </p:cNvPr>
          <p:cNvCxnSpPr/>
          <p:nvPr/>
        </p:nvCxnSpPr>
        <p:spPr>
          <a:xfrm>
            <a:off x="7807354" y="3145872"/>
            <a:ext cx="453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8B1CCAE-EC82-4CF3-BD0B-11C10BB7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19" y="3502928"/>
            <a:ext cx="3650719" cy="29205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AC7492-373A-48A0-8A67-D729010E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97" y="3428999"/>
            <a:ext cx="3743129" cy="29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Designing a peptide means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trading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removing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or </a:t>
            </a:r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adding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one or more aminoacids of a peptide to obtain a </a:t>
            </a:r>
            <a:r>
              <a:rPr lang="en-US" sz="20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new structure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7A3F6A-F5AD-463A-B6DB-47BB33C6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3189">
            <a:off x="6125200" y="1558772"/>
            <a:ext cx="6585722" cy="4664887"/>
          </a:xfrm>
          <a:prstGeom prst="rect">
            <a:avLst/>
          </a:prstGeom>
          <a:noFill/>
          <a:effectLst>
            <a:outerShdw blurRad="635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CF2BB2-1B42-48A0-BB3E-43355C1B5E1D}"/>
              </a:ext>
            </a:extLst>
          </p:cNvPr>
          <p:cNvSpPr txBox="1"/>
          <p:nvPr/>
        </p:nvSpPr>
        <p:spPr>
          <a:xfrm>
            <a:off x="-140603" y="3429000"/>
            <a:ext cx="5419288" cy="25853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Structure</a:t>
            </a:r>
          </a:p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=</a:t>
            </a:r>
          </a:p>
          <a:p>
            <a:pPr algn="ctr"/>
            <a:r>
              <a:rPr lang="en-US" sz="5400" dirty="0">
                <a:solidFill>
                  <a:srgbClr val="00B050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22889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Some examples: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14FEDC2-8B76-4575-B8D5-6748AB438CF7}"/>
              </a:ext>
            </a:extLst>
          </p:cNvPr>
          <p:cNvGrpSpPr/>
          <p:nvPr/>
        </p:nvGrpSpPr>
        <p:grpSpPr>
          <a:xfrm>
            <a:off x="2491581" y="3070584"/>
            <a:ext cx="6969920" cy="1797350"/>
            <a:chOff x="1119980" y="2826382"/>
            <a:chExt cx="9952039" cy="256635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EECFBDE-4302-4431-8F19-43135520D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981" y="2826383"/>
              <a:ext cx="9952038" cy="25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839842F-B65C-4508-B48B-743892DA3A46}"/>
                </a:ext>
              </a:extLst>
            </p:cNvPr>
            <p:cNvSpPr/>
            <p:nvPr/>
          </p:nvSpPr>
          <p:spPr>
            <a:xfrm>
              <a:off x="1119980" y="2826382"/>
              <a:ext cx="442119" cy="501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253C5F-0DD1-46B3-B0C0-9018BBC6ED7E}"/>
              </a:ext>
            </a:extLst>
          </p:cNvPr>
          <p:cNvSpPr txBox="1"/>
          <p:nvPr/>
        </p:nvSpPr>
        <p:spPr>
          <a:xfrm>
            <a:off x="639082" y="545623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 that does nothing</a:t>
            </a:r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8CD3B48-4802-4E4D-B676-A64ECA76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2290" flipH="1" flipV="1">
            <a:off x="2073488" y="4394672"/>
            <a:ext cx="981081" cy="8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B454F8F7-E0EC-4483-83FD-6DEEC40F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83952" flipV="1">
            <a:off x="4286092" y="4271248"/>
            <a:ext cx="1217602" cy="11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0518BC-2735-4B49-9C3D-E64FAD0F8ABD}"/>
              </a:ext>
            </a:extLst>
          </p:cNvPr>
          <p:cNvSpPr txBox="1"/>
          <p:nvPr/>
        </p:nvSpPr>
        <p:spPr>
          <a:xfrm>
            <a:off x="4500019" y="5482476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Part of HIV virus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8F51A-C3AC-4AD7-98E3-E9B4E880F313}"/>
              </a:ext>
            </a:extLst>
          </p:cNvPr>
          <p:cNvSpPr txBox="1"/>
          <p:nvPr/>
        </p:nvSpPr>
        <p:spPr>
          <a:xfrm>
            <a:off x="7152480" y="2200773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Possible new vaccine protein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9FEB57-B3BB-47DE-8BE9-100BC465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760" flipV="1">
            <a:off x="7358885" y="2652112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8C1F2C4-3A20-480D-B20E-E7F0E8DAEB6B}"/>
              </a:ext>
            </a:extLst>
          </p:cNvPr>
          <p:cNvSpPr txBox="1"/>
          <p:nvPr/>
        </p:nvSpPr>
        <p:spPr>
          <a:xfrm>
            <a:off x="9065962" y="6097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Correia et al. (2010,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4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F7703DD-C22D-498D-9806-43B8D7DDCDBE}"/>
              </a:ext>
            </a:extLst>
          </p:cNvPr>
          <p:cNvGrpSpPr/>
          <p:nvPr/>
        </p:nvGrpSpPr>
        <p:grpSpPr>
          <a:xfrm>
            <a:off x="2203450" y="2930631"/>
            <a:ext cx="7219950" cy="2093517"/>
            <a:chOff x="971550" y="2370770"/>
            <a:chExt cx="10248900" cy="29718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0FE4546-8E03-4E4B-8F6A-1EEC919D3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2370770"/>
              <a:ext cx="10248900" cy="297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DB26BD5-9A0E-4D81-8A35-1A0347D80B44}"/>
                </a:ext>
              </a:extLst>
            </p:cNvPr>
            <p:cNvSpPr/>
            <p:nvPr/>
          </p:nvSpPr>
          <p:spPr>
            <a:xfrm>
              <a:off x="1119980" y="2789309"/>
              <a:ext cx="442119" cy="501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Why design peptides?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Some examples: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253C5F-0DD1-46B3-B0C0-9018BBC6ED7E}"/>
              </a:ext>
            </a:extLst>
          </p:cNvPr>
          <p:cNvSpPr txBox="1"/>
          <p:nvPr/>
        </p:nvSpPr>
        <p:spPr>
          <a:xfrm>
            <a:off x="2203450" y="5578164"/>
            <a:ext cx="4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Old protein</a:t>
            </a:r>
          </a:p>
        </p:txBody>
      </p:sp>
      <p:pic>
        <p:nvPicPr>
          <p:cNvPr id="1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8CD3B48-4802-4E4D-B676-A64ECA76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81611" flipH="1" flipV="1">
            <a:off x="2316279" y="4792738"/>
            <a:ext cx="809032" cy="73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A8F51A-C3AC-4AD7-98E3-E9B4E880F313}"/>
              </a:ext>
            </a:extLst>
          </p:cNvPr>
          <p:cNvSpPr txBox="1"/>
          <p:nvPr/>
        </p:nvSpPr>
        <p:spPr>
          <a:xfrm>
            <a:off x="6300402" y="1799592"/>
            <a:ext cx="4961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New protein was mutated and is now able to grab uranium from sea water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9FEB57-B3BB-47DE-8BE9-100BC4657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760" flipV="1">
            <a:off x="6546086" y="2648665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C34AA9-9C5F-400C-9E31-089D928BE4D0}"/>
              </a:ext>
            </a:extLst>
          </p:cNvPr>
          <p:cNvSpPr txBox="1"/>
          <p:nvPr/>
        </p:nvSpPr>
        <p:spPr>
          <a:xfrm>
            <a:off x="9065962" y="6097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95959"/>
                </a:solidFill>
                <a:effectLst/>
                <a:latin typeface="Calibri" panose="020F0502020204030204" pitchFamily="34" charset="0"/>
              </a:rPr>
              <a:t>Zhou at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7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73A3FE-B9CB-4934-837C-8B8C2693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0374">
            <a:off x="2546045" y="-449992"/>
            <a:ext cx="13981165" cy="95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That makes sense …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8" y="1704543"/>
            <a:ext cx="57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 design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unlocks the potential of proteins not yet explored by nature.</a:t>
            </a:r>
          </a:p>
        </p:txBody>
      </p:sp>
    </p:spTree>
    <p:extLst>
      <p:ext uri="{BB962C8B-B14F-4D97-AF65-F5344CB8AC3E}">
        <p14:creationId xmlns:p14="http://schemas.microsoft.com/office/powerpoint/2010/main" val="86875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787579"/>
            <a:ext cx="4961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Traditionally done by blind mutations in a lab.</a:t>
            </a:r>
          </a:p>
          <a:p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Computational tools save time and money.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41ACF3-F4E4-4DAD-A976-6546A8D9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806450"/>
            <a:ext cx="5526781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90DA75C-5687-4C86-883E-A32F54A1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2946400"/>
            <a:ext cx="4401617" cy="26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0741BF3-724C-4DE7-AE4A-26043C4F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1056870" y="5175498"/>
            <a:ext cx="1010814" cy="9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CDDB1D-1068-42B6-B9DA-95EDBD425538}"/>
              </a:ext>
            </a:extLst>
          </p:cNvPr>
          <p:cNvSpPr txBox="1"/>
          <p:nvPr/>
        </p:nvSpPr>
        <p:spPr>
          <a:xfrm>
            <a:off x="1562278" y="6267898"/>
            <a:ext cx="496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When searching ScienceDirect for “Protein Design”</a:t>
            </a:r>
          </a:p>
        </p:txBody>
      </p:sp>
    </p:spTree>
    <p:extLst>
      <p:ext uri="{BB962C8B-B14F-4D97-AF65-F5344CB8AC3E}">
        <p14:creationId xmlns:p14="http://schemas.microsoft.com/office/powerpoint/2010/main" val="93110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50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Program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96B4FAF-3D49-4E29-A541-C75518407C99}"/>
              </a:ext>
            </a:extLst>
          </p:cNvPr>
          <p:cNvSpPr/>
          <p:nvPr/>
        </p:nvSpPr>
        <p:spPr>
          <a:xfrm>
            <a:off x="948738" y="2440016"/>
            <a:ext cx="1550370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559ABF-98A5-480B-AFF1-CA7202BEFF79}"/>
              </a:ext>
            </a:extLst>
          </p:cNvPr>
          <p:cNvSpPr/>
          <p:nvPr/>
        </p:nvSpPr>
        <p:spPr>
          <a:xfrm>
            <a:off x="6060623" y="2440016"/>
            <a:ext cx="4886457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B29EF05-3BC1-4917-BAD2-5192E9756FC1}"/>
              </a:ext>
            </a:extLst>
          </p:cNvPr>
          <p:cNvSpPr/>
          <p:nvPr/>
        </p:nvSpPr>
        <p:spPr>
          <a:xfrm>
            <a:off x="2670659" y="2440016"/>
            <a:ext cx="3218413" cy="503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0698EE-61C9-448D-A454-E8C87C126FC6}"/>
              </a:ext>
            </a:extLst>
          </p:cNvPr>
          <p:cNvSpPr txBox="1"/>
          <p:nvPr/>
        </p:nvSpPr>
        <p:spPr>
          <a:xfrm>
            <a:off x="948738" y="2491631"/>
            <a:ext cx="1550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Intro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D39C475-9273-4F4F-ABB5-1D6E307D9B41}"/>
              </a:ext>
            </a:extLst>
          </p:cNvPr>
          <p:cNvSpPr txBox="1"/>
          <p:nvPr/>
        </p:nvSpPr>
        <p:spPr>
          <a:xfrm>
            <a:off x="2670659" y="2491631"/>
            <a:ext cx="321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Practical examples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DBF2D0-EB52-436A-8021-662940923ED4}"/>
              </a:ext>
            </a:extLst>
          </p:cNvPr>
          <p:cNvSpPr txBox="1"/>
          <p:nvPr/>
        </p:nvSpPr>
        <p:spPr>
          <a:xfrm>
            <a:off x="6096000" y="2491631"/>
            <a:ext cx="485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Challenge</a:t>
            </a:r>
          </a:p>
        </p:txBody>
      </p:sp>
      <p:pic>
        <p:nvPicPr>
          <p:cNvPr id="3074" name="Picture 2" descr="Challenge Accepted | Know Your Meme">
            <a:extLst>
              <a:ext uri="{FF2B5EF4-FFF2-40B4-BE49-F238E27FC236}">
                <a16:creationId xmlns:a16="http://schemas.microsoft.com/office/drawing/2014/main" id="{791C9844-048B-4342-91B1-4DD904798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4"/>
          <a:stretch/>
        </p:blipFill>
        <p:spPr bwMode="auto">
          <a:xfrm>
            <a:off x="6888114" y="266700"/>
            <a:ext cx="3266852" cy="215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BD7095C-DB4C-45EE-A290-BA5BE57AD4C5}"/>
              </a:ext>
            </a:extLst>
          </p:cNvPr>
          <p:cNvSpPr txBox="1"/>
          <p:nvPr/>
        </p:nvSpPr>
        <p:spPr>
          <a:xfrm>
            <a:off x="948738" y="2943356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30 min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D56E5E-2FBB-46EA-A7F5-0EB9191A44C4}"/>
              </a:ext>
            </a:extLst>
          </p:cNvPr>
          <p:cNvSpPr txBox="1"/>
          <p:nvPr/>
        </p:nvSpPr>
        <p:spPr>
          <a:xfrm>
            <a:off x="3504680" y="2943356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60 min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3E6E83-149B-441B-A49B-BFF15444A289}"/>
              </a:ext>
            </a:extLst>
          </p:cNvPr>
          <p:cNvSpPr txBox="1"/>
          <p:nvPr/>
        </p:nvSpPr>
        <p:spPr>
          <a:xfrm>
            <a:off x="7746355" y="2943355"/>
            <a:ext cx="155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90 min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AF58E59E-B4BE-4832-A75E-E456916F7A07}"/>
              </a:ext>
            </a:extLst>
          </p:cNvPr>
          <p:cNvCxnSpPr/>
          <p:nvPr/>
        </p:nvCxnSpPr>
        <p:spPr>
          <a:xfrm>
            <a:off x="5964572" y="2440016"/>
            <a:ext cx="0" cy="1770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D64C6D0-92CE-4FB0-BA2F-20560FE01B53}"/>
              </a:ext>
            </a:extLst>
          </p:cNvPr>
          <p:cNvSpPr txBox="1"/>
          <p:nvPr/>
        </p:nvSpPr>
        <p:spPr>
          <a:xfrm>
            <a:off x="5964572" y="3809983"/>
            <a:ext cx="485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012270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90F029-5146-466B-999E-FB2E706DD584}"/>
              </a:ext>
            </a:extLst>
          </p:cNvPr>
          <p:cNvSpPr txBox="1"/>
          <p:nvPr/>
        </p:nvSpPr>
        <p:spPr>
          <a:xfrm>
            <a:off x="772568" y="3009757"/>
            <a:ext cx="449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Changes the structure (and sometimes sequence) of a peptide</a:t>
            </a:r>
            <a:endParaRPr lang="en-US" sz="2000" dirty="0">
              <a:solidFill>
                <a:schemeClr val="accent2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70FCF1-52DE-4031-A663-97764347753B}"/>
              </a:ext>
            </a:extLst>
          </p:cNvPr>
          <p:cNvSpPr txBox="1"/>
          <p:nvPr/>
        </p:nvSpPr>
        <p:spPr>
          <a:xfrm>
            <a:off x="6921500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Energy function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A40FEC-5DB2-484F-822B-C28824CB6AFF}"/>
              </a:ext>
            </a:extLst>
          </p:cNvPr>
          <p:cNvSpPr txBox="1"/>
          <p:nvPr/>
        </p:nvSpPr>
        <p:spPr>
          <a:xfrm>
            <a:off x="6921500" y="3009757"/>
            <a:ext cx="4497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Evaluates the energy (or fitness) of a given structure</a:t>
            </a:r>
            <a:endParaRPr lang="en-US" sz="2000" dirty="0">
              <a:solidFill>
                <a:schemeClr val="accent2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728FCD-CB7E-47ED-9943-2622675F27F1}"/>
              </a:ext>
            </a:extLst>
          </p:cNvPr>
          <p:cNvSpPr txBox="1"/>
          <p:nvPr/>
        </p:nvSpPr>
        <p:spPr>
          <a:xfrm>
            <a:off x="5846762" y="2226438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+</a:t>
            </a:r>
          </a:p>
        </p:txBody>
      </p:sp>
      <p:pic>
        <p:nvPicPr>
          <p:cNvPr id="1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23349C3C-6537-496D-ABA2-3C1F547E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2724229" y="2330996"/>
            <a:ext cx="594608" cy="53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880D24A1-C73B-4372-AE1E-15CE10A8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4000">
            <a:off x="8901126" y="2349699"/>
            <a:ext cx="559421" cy="5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Uma imagem com texto, abridor, engrenagem&#10;&#10;Descrição gerada automaticamente">
            <a:extLst>
              <a:ext uri="{FF2B5EF4-FFF2-40B4-BE49-F238E27FC236}">
                <a16:creationId xmlns:a16="http://schemas.microsoft.com/office/drawing/2014/main" id="{631C539D-01BF-485F-A3B0-69979D10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6" y="3474327"/>
            <a:ext cx="6133974" cy="345036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290C3C1-8CE3-434E-AAAD-4C3AC23D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88509"/>
            <a:ext cx="4728150" cy="235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0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m texto, abridor, engrenagem&#10;&#10;Descrição gerada automaticamente">
            <a:extLst>
              <a:ext uri="{FF2B5EF4-FFF2-40B4-BE49-F238E27FC236}">
                <a16:creationId xmlns:a16="http://schemas.microsoft.com/office/drawing/2014/main" id="{631C539D-01BF-485F-A3B0-69979D10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6" y="3474327"/>
            <a:ext cx="6133974" cy="345036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6366908-C492-40BD-B73B-C93F164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88509"/>
            <a:ext cx="4728150" cy="235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How?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D52ED-D125-44A2-A5BF-BAC529D06D82}"/>
              </a:ext>
            </a:extLst>
          </p:cNvPr>
          <p:cNvSpPr txBox="1"/>
          <p:nvPr/>
        </p:nvSpPr>
        <p:spPr>
          <a:xfrm>
            <a:off x="772568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90F029-5146-466B-999E-FB2E706DD584}"/>
              </a:ext>
            </a:extLst>
          </p:cNvPr>
          <p:cNvSpPr txBox="1"/>
          <p:nvPr/>
        </p:nvSpPr>
        <p:spPr>
          <a:xfrm>
            <a:off x="772568" y="3009757"/>
            <a:ext cx="44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Monte-Carlo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Steepest Descent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Molecular Dynamics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70FCF1-52DE-4031-A663-97764347753B}"/>
              </a:ext>
            </a:extLst>
          </p:cNvPr>
          <p:cNvSpPr txBox="1"/>
          <p:nvPr/>
        </p:nvSpPr>
        <p:spPr>
          <a:xfrm>
            <a:off x="6921500" y="1901879"/>
            <a:ext cx="4497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Energy function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A40FEC-5DB2-484F-822B-C28824CB6AFF}"/>
              </a:ext>
            </a:extLst>
          </p:cNvPr>
          <p:cNvSpPr txBox="1"/>
          <p:nvPr/>
        </p:nvSpPr>
        <p:spPr>
          <a:xfrm>
            <a:off x="6921500" y="3009614"/>
            <a:ext cx="449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Forcefields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Density Functional Theory (DFT)</a:t>
            </a:r>
          </a:p>
          <a:p>
            <a:pPr algn="ctr"/>
            <a:r>
              <a:rPr lang="en-US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Machine Learning and AI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728FCD-CB7E-47ED-9943-2622675F27F1}"/>
              </a:ext>
            </a:extLst>
          </p:cNvPr>
          <p:cNvSpPr txBox="1"/>
          <p:nvPr/>
        </p:nvSpPr>
        <p:spPr>
          <a:xfrm>
            <a:off x="5846762" y="2226438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+</a:t>
            </a:r>
          </a:p>
        </p:txBody>
      </p:sp>
      <p:pic>
        <p:nvPicPr>
          <p:cNvPr id="1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23349C3C-6537-496D-ABA2-3C1F547E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3931" flipV="1">
            <a:off x="2724229" y="2330996"/>
            <a:ext cx="594608" cy="53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880D24A1-C73B-4372-AE1E-15CE10A8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64000">
            <a:off x="8901126" y="2349699"/>
            <a:ext cx="559421" cy="5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7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1D3CBD5-6950-495E-87D8-4661E612D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Alright, I get it now.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DADA7-D058-4347-A438-B928E9113B44}"/>
              </a:ext>
            </a:extLst>
          </p:cNvPr>
          <p:cNvSpPr txBox="1"/>
          <p:nvPr/>
        </p:nvSpPr>
        <p:spPr>
          <a:xfrm>
            <a:off x="772567" y="1704543"/>
            <a:ext cx="7098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Computational manipulation of proteins requires a 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conformational search engine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that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exhaustively samples the conformational space in search for the structure that mimics reality with the </a:t>
            </a:r>
            <a:r>
              <a:rPr lang="en-US" sz="2000" dirty="0">
                <a:solidFill>
                  <a:srgbClr val="FFC00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highest possible affinity (highest energy function score)</a:t>
            </a: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3" name="Imagem 2" descr="Uma imagem com cadeia, utensílios de metal, objeto de exterior&#10;&#10;Descrição gerada automaticamente">
            <a:extLst>
              <a:ext uri="{FF2B5EF4-FFF2-40B4-BE49-F238E27FC236}">
                <a16:creationId xmlns:a16="http://schemas.microsoft.com/office/drawing/2014/main" id="{3754B2C5-B1BE-41C6-91E1-D403E75D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5266">
            <a:off x="4074399" y="600102"/>
            <a:ext cx="10150844" cy="44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037B1F-DE0C-4939-A15D-9148F73200AE}"/>
              </a:ext>
            </a:extLst>
          </p:cNvPr>
          <p:cNvSpPr txBox="1"/>
          <p:nvPr/>
        </p:nvSpPr>
        <p:spPr>
          <a:xfrm>
            <a:off x="772568" y="1661096"/>
            <a:ext cx="6647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sub-problem of computational design of proteins is the correct placement of sidechains.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It is the sidechain interaction with each other and the environment that mostly provides the functionality to proteins (for example, enzymatic or catalytic activity).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82FBA4-5860-401C-B857-E2E84D3D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6311" y="1380417"/>
            <a:ext cx="8556310" cy="4812924"/>
          </a:xfrm>
          <a:prstGeom prst="rect">
            <a:avLst/>
          </a:prstGeom>
        </p:spPr>
      </p:pic>
      <p:pic>
        <p:nvPicPr>
          <p:cNvPr id="1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9A877D19-8DD5-4656-960B-361EBAAD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8980" flipV="1">
            <a:off x="5630308" y="4488382"/>
            <a:ext cx="1342217" cy="121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B2EB28-FA40-499A-BED9-960A0A23A07B}"/>
              </a:ext>
            </a:extLst>
          </p:cNvPr>
          <p:cNvSpPr txBox="1"/>
          <p:nvPr/>
        </p:nvSpPr>
        <p:spPr>
          <a:xfrm>
            <a:off x="772568" y="4859005"/>
            <a:ext cx="4762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Each sidechain can have multiple conformations (called </a:t>
            </a:r>
            <a:r>
              <a:rPr lang="en-US" sz="16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rotamers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). Which is the correct combination of rotamers of all sidechains that stabilizes the structure?</a:t>
            </a:r>
          </a:p>
        </p:txBody>
      </p:sp>
    </p:spTree>
    <p:extLst>
      <p:ext uri="{BB962C8B-B14F-4D97-AF65-F5344CB8AC3E}">
        <p14:creationId xmlns:p14="http://schemas.microsoft.com/office/powerpoint/2010/main" val="2503010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2D92C4D6-F24C-488D-B692-AB00B8B4654E}"/>
              </a:ext>
            </a:extLst>
          </p:cNvPr>
          <p:cNvGrpSpPr/>
          <p:nvPr/>
        </p:nvGrpSpPr>
        <p:grpSpPr>
          <a:xfrm>
            <a:off x="-301094" y="3805695"/>
            <a:ext cx="7279029" cy="2833622"/>
            <a:chOff x="6452044" y="1082407"/>
            <a:chExt cx="7279029" cy="2833622"/>
          </a:xfrm>
        </p:grpSpPr>
        <p:pic>
          <p:nvPicPr>
            <p:cNvPr id="4" name="Imagem 3" descr="Uma imagem com interior, roxo&#10;&#10;Descrição gerada automaticamente">
              <a:extLst>
                <a:ext uri="{FF2B5EF4-FFF2-40B4-BE49-F238E27FC236}">
                  <a16:creationId xmlns:a16="http://schemas.microsoft.com/office/drawing/2014/main" id="{7FF824E0-4432-4AE9-ADB1-F84F97EE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638" y="1082407"/>
              <a:ext cx="4250435" cy="2833622"/>
            </a:xfrm>
            <a:prstGeom prst="rect">
              <a:avLst/>
            </a:prstGeom>
          </p:spPr>
        </p:pic>
        <p:pic>
          <p:nvPicPr>
            <p:cNvPr id="6" name="Imagem 5" descr="Uma imagem com interior, roxo, plástico&#10;&#10;Descrição gerada automaticamente">
              <a:extLst>
                <a:ext uri="{FF2B5EF4-FFF2-40B4-BE49-F238E27FC236}">
                  <a16:creationId xmlns:a16="http://schemas.microsoft.com/office/drawing/2014/main" id="{79258A65-8F06-43BE-85A5-7A8A7D49E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044" y="1082407"/>
              <a:ext cx="4250435" cy="2833622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ABA85F9-A720-4A24-9F40-A087C0C484DD}"/>
                </a:ext>
              </a:extLst>
            </p:cNvPr>
            <p:cNvGrpSpPr/>
            <p:nvPr/>
          </p:nvGrpSpPr>
          <p:grpSpPr>
            <a:xfrm>
              <a:off x="7982830" y="2473616"/>
              <a:ext cx="3888312" cy="467929"/>
              <a:chOff x="7982830" y="2473616"/>
              <a:chExt cx="3888312" cy="467929"/>
            </a:xfrm>
          </p:grpSpPr>
          <p:cxnSp>
            <p:nvCxnSpPr>
              <p:cNvPr id="8" name="Conexão reta 7">
                <a:extLst>
                  <a:ext uri="{FF2B5EF4-FFF2-40B4-BE49-F238E27FC236}">
                    <a16:creationId xmlns:a16="http://schemas.microsoft.com/office/drawing/2014/main" id="{497352EA-F945-4C08-AAB9-97CFF0FB56F5}"/>
                  </a:ext>
                </a:extLst>
              </p:cNvPr>
              <p:cNvCxnSpPr/>
              <p:nvPr/>
            </p:nvCxnSpPr>
            <p:spPr>
              <a:xfrm flipV="1">
                <a:off x="7982830" y="2636745"/>
                <a:ext cx="11430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xão reta 12">
                <a:extLst>
                  <a:ext uri="{FF2B5EF4-FFF2-40B4-BE49-F238E27FC236}">
                    <a16:creationId xmlns:a16="http://schemas.microsoft.com/office/drawing/2014/main" id="{BCFB3831-681B-4D98-ABDD-9441DCBBE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9483" y="2473616"/>
                <a:ext cx="352755" cy="1768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xão reta 15">
                <a:extLst>
                  <a:ext uri="{FF2B5EF4-FFF2-40B4-BE49-F238E27FC236}">
                    <a16:creationId xmlns:a16="http://schemas.microsoft.com/office/drawing/2014/main" id="{18E6479D-3AB7-4413-9B36-564B9E811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238" y="2473616"/>
                <a:ext cx="325525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xão reta 21">
                <a:extLst>
                  <a:ext uri="{FF2B5EF4-FFF2-40B4-BE49-F238E27FC236}">
                    <a16:creationId xmlns:a16="http://schemas.microsoft.com/office/drawing/2014/main" id="{D0637A57-E3FF-4702-AF2E-A82E5E5DB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3907" y="2473616"/>
                <a:ext cx="323186" cy="2017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8A63F9AA-2F62-4382-A996-63424B1ED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0820" y="2473616"/>
                <a:ext cx="313797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xão reta 24">
                <a:extLst>
                  <a:ext uri="{FF2B5EF4-FFF2-40B4-BE49-F238E27FC236}">
                    <a16:creationId xmlns:a16="http://schemas.microsoft.com/office/drawing/2014/main" id="{5FF5F7CE-02C4-44C7-A8C4-FA52ABFAA2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6356" y="2731362"/>
                <a:ext cx="74786" cy="21018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CDCF8BA-CA23-496F-A96B-3079BD91D026}"/>
                </a:ext>
              </a:extLst>
            </p:cNvPr>
            <p:cNvSpPr txBox="1"/>
            <p:nvPr/>
          </p:nvSpPr>
          <p:spPr>
            <a:xfrm>
              <a:off x="7055388" y="2115052"/>
              <a:ext cx="1130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Phi = -60º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EAA1D4E8-2D06-48F8-8230-604E2711E60D}"/>
                </a:ext>
              </a:extLst>
            </p:cNvPr>
            <p:cNvSpPr txBox="1"/>
            <p:nvPr/>
          </p:nvSpPr>
          <p:spPr>
            <a:xfrm>
              <a:off x="10092130" y="2204302"/>
              <a:ext cx="1157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Psi = -45º</a:t>
              </a:r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C49A674-358C-4DD6-B273-C4BE1A29EE98}"/>
              </a:ext>
            </a:extLst>
          </p:cNvPr>
          <p:cNvSpPr txBox="1"/>
          <p:nvPr/>
        </p:nvSpPr>
        <p:spPr>
          <a:xfrm>
            <a:off x="772568" y="1661096"/>
            <a:ext cx="4621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</a:t>
            </a:r>
            <a:r>
              <a:rPr lang="en-US" sz="2000" dirty="0">
                <a:solidFill>
                  <a:srgbClr val="00B0F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backbone angles 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greatly influence what rotamers are possible. This restrictions have been compiled in </a:t>
            </a:r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Rotamer Libraries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D229F2A1-9A44-4939-99DF-7C30560F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93" y="790330"/>
            <a:ext cx="6043252" cy="5101899"/>
          </a:xfrm>
          <a:prstGeom prst="rect">
            <a:avLst/>
          </a:prstGeom>
        </p:spPr>
      </p:pic>
      <p:pic>
        <p:nvPicPr>
          <p:cNvPr id="42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1EF4A578-9B66-4A36-BC8B-8DDC8336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2117" flipV="1">
            <a:off x="-122855" y="2786203"/>
            <a:ext cx="1751574" cy="158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AC6A1849-7FCC-4FD6-8C81-6F506113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2076" flipV="1">
            <a:off x="3011019" y="2136226"/>
            <a:ext cx="1751574" cy="158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7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037B1F-DE0C-4939-A15D-9148F73200AE}"/>
              </a:ext>
            </a:extLst>
          </p:cNvPr>
          <p:cNvSpPr txBox="1"/>
          <p:nvPr/>
        </p:nvSpPr>
        <p:spPr>
          <a:xfrm>
            <a:off x="772568" y="1661096"/>
            <a:ext cx="6647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Part of the process includes </a:t>
            </a:r>
            <a:r>
              <a:rPr lang="en-US" sz="20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visualizing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measuring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and </a:t>
            </a:r>
            <a:r>
              <a:rPr lang="en-US" sz="20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confirming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the predicted/designed molecular structures.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BB9AA17-015F-4C2E-8C6C-A363C71B8565}"/>
              </a:ext>
            </a:extLst>
          </p:cNvPr>
          <p:cNvSpPr txBox="1"/>
          <p:nvPr/>
        </p:nvSpPr>
        <p:spPr>
          <a:xfrm>
            <a:off x="772568" y="2657872"/>
            <a:ext cx="3761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Several software solutions have been developed for </a:t>
            </a:r>
            <a:r>
              <a:rPr lang="en-US" sz="2000" dirty="0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visualization of molecular systems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(VMD, Chimera, </a:t>
            </a:r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QuteMol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etc.)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1A07F0-83C5-410F-A4E6-B5EE9C36D2B2}"/>
              </a:ext>
            </a:extLst>
          </p:cNvPr>
          <p:cNvSpPr txBox="1"/>
          <p:nvPr/>
        </p:nvSpPr>
        <p:spPr>
          <a:xfrm>
            <a:off x="772568" y="4270202"/>
            <a:ext cx="3761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For this module we will be using </a:t>
            </a:r>
            <a:r>
              <a:rPr lang="en-US" sz="2000" dirty="0" err="1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PyMOL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7172" name="Picture 4" descr="PyMOL | pymol.org">
            <a:extLst>
              <a:ext uri="{FF2B5EF4-FFF2-40B4-BE49-F238E27FC236}">
                <a16:creationId xmlns:a16="http://schemas.microsoft.com/office/drawing/2014/main" id="{AAABEB2D-C6E2-4330-BA0E-63E6167A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06" y="2468148"/>
            <a:ext cx="7037932" cy="43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9D23D95-DD3D-4F22-859E-FA67618F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44" y="2184109"/>
            <a:ext cx="918294" cy="918294"/>
          </a:xfrm>
          <a:prstGeom prst="rect">
            <a:avLst/>
          </a:prstGeom>
          <a:noFill/>
          <a:effectLst>
            <a:outerShdw blurRad="76200" dist="76200" dir="8100000" algn="tr" rotWithShape="0">
              <a:prstClr val="black">
                <a:alpha val="7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4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CFF8D9-E446-4A7F-A495-CE7F96C7E095}"/>
              </a:ext>
            </a:extLst>
          </p:cNvPr>
          <p:cNvSpPr txBox="1"/>
          <p:nvPr/>
        </p:nvSpPr>
        <p:spPr>
          <a:xfrm>
            <a:off x="772567" y="1661096"/>
            <a:ext cx="964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small </a:t>
            </a:r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Python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script has been provided as a starting point for this module’s work.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5B0EC2D-56F3-40FD-9BF6-E5A3A8AA15A8}"/>
              </a:ext>
            </a:extLst>
          </p:cNvPr>
          <p:cNvGrpSpPr/>
          <p:nvPr/>
        </p:nvGrpSpPr>
        <p:grpSpPr>
          <a:xfrm>
            <a:off x="1602297" y="3152779"/>
            <a:ext cx="8559567" cy="3066621"/>
            <a:chOff x="1677798" y="2780042"/>
            <a:chExt cx="8559567" cy="306662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CE3AD-B1C5-4F09-A191-07D87791D65A}"/>
                </a:ext>
              </a:extLst>
            </p:cNvPr>
            <p:cNvSpPr/>
            <p:nvPr/>
          </p:nvSpPr>
          <p:spPr>
            <a:xfrm>
              <a:off x="1677798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389A1C-76A1-4FA2-BB7B-555ADF2AE545}"/>
                </a:ext>
              </a:extLst>
            </p:cNvPr>
            <p:cNvSpPr/>
            <p:nvPr/>
          </p:nvSpPr>
          <p:spPr>
            <a:xfrm>
              <a:off x="2694264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457D969-7D6A-4269-9490-94F1BB2170C1}"/>
                </a:ext>
              </a:extLst>
            </p:cNvPr>
            <p:cNvSpPr/>
            <p:nvPr/>
          </p:nvSpPr>
          <p:spPr>
            <a:xfrm>
              <a:off x="3710730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045D72-2DE3-4241-834D-E3E14E9D5CF9}"/>
                </a:ext>
              </a:extLst>
            </p:cNvPr>
            <p:cNvSpPr/>
            <p:nvPr/>
          </p:nvSpPr>
          <p:spPr>
            <a:xfrm>
              <a:off x="4727196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70C2C7-7454-45CE-A66C-EC468D4D10E7}"/>
                </a:ext>
              </a:extLst>
            </p:cNvPr>
            <p:cNvSpPr/>
            <p:nvPr/>
          </p:nvSpPr>
          <p:spPr>
            <a:xfrm>
              <a:off x="5743662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B2CDDD-4040-4439-8614-942AE6FD7F0C}"/>
                </a:ext>
              </a:extLst>
            </p:cNvPr>
            <p:cNvSpPr/>
            <p:nvPr/>
          </p:nvSpPr>
          <p:spPr>
            <a:xfrm>
              <a:off x="6760128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852E03-5424-4FFD-B941-420CE8421547}"/>
                </a:ext>
              </a:extLst>
            </p:cNvPr>
            <p:cNvSpPr/>
            <p:nvPr/>
          </p:nvSpPr>
          <p:spPr>
            <a:xfrm>
              <a:off x="7776594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4486519-C55F-4228-850E-A10A53810EC8}"/>
                </a:ext>
              </a:extLst>
            </p:cNvPr>
            <p:cNvSpPr/>
            <p:nvPr/>
          </p:nvSpPr>
          <p:spPr>
            <a:xfrm>
              <a:off x="8793060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E64F24-F06E-4F2E-9944-4A0ACB0AF87B}"/>
                </a:ext>
              </a:extLst>
            </p:cNvPr>
            <p:cNvSpPr/>
            <p:nvPr/>
          </p:nvSpPr>
          <p:spPr>
            <a:xfrm>
              <a:off x="1677798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70811A-8A5D-45DF-AC1C-CCCBCCB60969}"/>
                </a:ext>
              </a:extLst>
            </p:cNvPr>
            <p:cNvSpPr/>
            <p:nvPr/>
          </p:nvSpPr>
          <p:spPr>
            <a:xfrm>
              <a:off x="9809526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82CBB1-FE77-49F9-9D17-0F4FFF6A818B}"/>
                </a:ext>
              </a:extLst>
            </p:cNvPr>
            <p:cNvSpPr/>
            <p:nvPr/>
          </p:nvSpPr>
          <p:spPr>
            <a:xfrm>
              <a:off x="3710730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19FF4-0523-4448-9CAB-DFFCECC7313D}"/>
                </a:ext>
              </a:extLst>
            </p:cNvPr>
            <p:cNvSpPr/>
            <p:nvPr/>
          </p:nvSpPr>
          <p:spPr>
            <a:xfrm>
              <a:off x="4727196" y="278004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30104B-7702-4B3D-BD36-7D0009E8A777}"/>
                </a:ext>
              </a:extLst>
            </p:cNvPr>
            <p:cNvSpPr/>
            <p:nvPr/>
          </p:nvSpPr>
          <p:spPr>
            <a:xfrm>
              <a:off x="6760127" y="278004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0010A4-D635-4846-BC8B-A142EDC35D5C}"/>
                </a:ext>
              </a:extLst>
            </p:cNvPr>
            <p:cNvSpPr/>
            <p:nvPr/>
          </p:nvSpPr>
          <p:spPr>
            <a:xfrm>
              <a:off x="7776594" y="541882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EA40C1-3153-4227-B568-B5578297FF2E}"/>
                </a:ext>
              </a:extLst>
            </p:cNvPr>
            <p:cNvSpPr/>
            <p:nvPr/>
          </p:nvSpPr>
          <p:spPr>
            <a:xfrm>
              <a:off x="9809526" y="541882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15</a:t>
              </a:r>
            </a:p>
          </p:txBody>
        </p: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86FB01AE-0B42-4CB2-ABCD-615CA3A71156}"/>
                </a:ext>
              </a:extLst>
            </p:cNvPr>
            <p:cNvCxnSpPr>
              <a:stCxn id="4" idx="4"/>
              <a:endCxn id="27" idx="0"/>
            </p:cNvCxnSpPr>
            <p:nvPr/>
          </p:nvCxnSpPr>
          <p:spPr>
            <a:xfrm>
              <a:off x="1891718" y="4861032"/>
              <a:ext cx="0" cy="55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2E7FB88D-9ECF-4325-9C76-1FD76F2CB204}"/>
                </a:ext>
              </a:extLst>
            </p:cNvPr>
            <p:cNvCxnSpPr>
              <a:stCxn id="4" idx="7"/>
              <a:endCxn id="15" idx="3"/>
            </p:cNvCxnSpPr>
            <p:nvPr/>
          </p:nvCxnSpPr>
          <p:spPr>
            <a:xfrm flipV="1">
              <a:off x="2042981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AF0CAB7C-1213-47CF-BD97-438A46B21F2A}"/>
                </a:ext>
              </a:extLst>
            </p:cNvPr>
            <p:cNvCxnSpPr>
              <a:stCxn id="15" idx="5"/>
              <a:endCxn id="19" idx="1"/>
            </p:cNvCxnSpPr>
            <p:nvPr/>
          </p:nvCxnSpPr>
          <p:spPr>
            <a:xfrm>
              <a:off x="3059447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unidirecional 52">
              <a:extLst>
                <a:ext uri="{FF2B5EF4-FFF2-40B4-BE49-F238E27FC236}">
                  <a16:creationId xmlns:a16="http://schemas.microsoft.com/office/drawing/2014/main" id="{AE3FAFA3-96DE-4478-8AC1-337947764B3F}"/>
                </a:ext>
              </a:extLst>
            </p:cNvPr>
            <p:cNvCxnSpPr>
              <a:stCxn id="19" idx="7"/>
              <a:endCxn id="20" idx="3"/>
            </p:cNvCxnSpPr>
            <p:nvPr/>
          </p:nvCxnSpPr>
          <p:spPr>
            <a:xfrm flipV="1">
              <a:off x="407591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unidirecional 54">
              <a:extLst>
                <a:ext uri="{FF2B5EF4-FFF2-40B4-BE49-F238E27FC236}">
                  <a16:creationId xmlns:a16="http://schemas.microsoft.com/office/drawing/2014/main" id="{830BF599-5A0C-4A91-AFF1-15360EFB1CE1}"/>
                </a:ext>
              </a:extLst>
            </p:cNvPr>
            <p:cNvCxnSpPr>
              <a:stCxn id="20" idx="5"/>
              <a:endCxn id="23" idx="1"/>
            </p:cNvCxnSpPr>
            <p:nvPr/>
          </p:nvCxnSpPr>
          <p:spPr>
            <a:xfrm>
              <a:off x="5092379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53CA14CF-4BEE-437E-B5C1-29B4A9F4D7D6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6108845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unidirecional 58">
              <a:extLst>
                <a:ext uri="{FF2B5EF4-FFF2-40B4-BE49-F238E27FC236}">
                  <a16:creationId xmlns:a16="http://schemas.microsoft.com/office/drawing/2014/main" id="{B9C9508A-2346-433B-9517-488610729429}"/>
                </a:ext>
              </a:extLst>
            </p:cNvPr>
            <p:cNvCxnSpPr>
              <a:stCxn id="24" idx="5"/>
              <a:endCxn id="25" idx="1"/>
            </p:cNvCxnSpPr>
            <p:nvPr/>
          </p:nvCxnSpPr>
          <p:spPr>
            <a:xfrm>
              <a:off x="7125311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unidirecional 60">
              <a:extLst>
                <a:ext uri="{FF2B5EF4-FFF2-40B4-BE49-F238E27FC236}">
                  <a16:creationId xmlns:a16="http://schemas.microsoft.com/office/drawing/2014/main" id="{7F17E28E-8712-4FD1-B584-A5DD4E930500}"/>
                </a:ext>
              </a:extLst>
            </p:cNvPr>
            <p:cNvCxnSpPr>
              <a:stCxn id="25" idx="7"/>
              <a:endCxn id="26" idx="3"/>
            </p:cNvCxnSpPr>
            <p:nvPr/>
          </p:nvCxnSpPr>
          <p:spPr>
            <a:xfrm flipV="1">
              <a:off x="8141777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unidirecional 62">
              <a:extLst>
                <a:ext uri="{FF2B5EF4-FFF2-40B4-BE49-F238E27FC236}">
                  <a16:creationId xmlns:a16="http://schemas.microsoft.com/office/drawing/2014/main" id="{D013FAE2-5B5B-4129-9C11-ECC06A87BCEA}"/>
                </a:ext>
              </a:extLst>
            </p:cNvPr>
            <p:cNvCxnSpPr>
              <a:stCxn id="26" idx="5"/>
              <a:endCxn id="28" idx="1"/>
            </p:cNvCxnSpPr>
            <p:nvPr/>
          </p:nvCxnSpPr>
          <p:spPr>
            <a:xfrm>
              <a:off x="915824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unidirecional 64">
              <a:extLst>
                <a:ext uri="{FF2B5EF4-FFF2-40B4-BE49-F238E27FC236}">
                  <a16:creationId xmlns:a16="http://schemas.microsoft.com/office/drawing/2014/main" id="{81D49F5C-1D2A-43A9-AA43-D6784933BA33}"/>
                </a:ext>
              </a:extLst>
            </p:cNvPr>
            <p:cNvCxnSpPr>
              <a:stCxn id="28" idx="4"/>
              <a:endCxn id="33" idx="0"/>
            </p:cNvCxnSpPr>
            <p:nvPr/>
          </p:nvCxnSpPr>
          <p:spPr>
            <a:xfrm>
              <a:off x="10023446" y="4861032"/>
              <a:ext cx="0" cy="557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unidirecional 66">
              <a:extLst>
                <a:ext uri="{FF2B5EF4-FFF2-40B4-BE49-F238E27FC236}">
                  <a16:creationId xmlns:a16="http://schemas.microsoft.com/office/drawing/2014/main" id="{4146EBEC-6EC1-4C3A-9974-A2C3703E74DD}"/>
                </a:ext>
              </a:extLst>
            </p:cNvPr>
            <p:cNvCxnSpPr>
              <a:stCxn id="19" idx="4"/>
              <a:endCxn id="29" idx="0"/>
            </p:cNvCxnSpPr>
            <p:nvPr/>
          </p:nvCxnSpPr>
          <p:spPr>
            <a:xfrm>
              <a:off x="3924650" y="4861032"/>
              <a:ext cx="0" cy="55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unidirecional 68">
              <a:extLst>
                <a:ext uri="{FF2B5EF4-FFF2-40B4-BE49-F238E27FC236}">
                  <a16:creationId xmlns:a16="http://schemas.microsoft.com/office/drawing/2014/main" id="{424EBC9B-A012-4EE1-A5BB-ACDABD2B27AD}"/>
                </a:ext>
              </a:extLst>
            </p:cNvPr>
            <p:cNvCxnSpPr>
              <a:stCxn id="20" idx="0"/>
              <a:endCxn id="30" idx="4"/>
            </p:cNvCxnSpPr>
            <p:nvPr/>
          </p:nvCxnSpPr>
          <p:spPr>
            <a:xfrm flipV="1">
              <a:off x="4941116" y="3207882"/>
              <a:ext cx="0" cy="632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unidirecional 70">
              <a:extLst>
                <a:ext uri="{FF2B5EF4-FFF2-40B4-BE49-F238E27FC236}">
                  <a16:creationId xmlns:a16="http://schemas.microsoft.com/office/drawing/2014/main" id="{C4BF65CE-3CC0-4BC3-A16E-EED70B621B49}"/>
                </a:ext>
              </a:extLst>
            </p:cNvPr>
            <p:cNvCxnSpPr>
              <a:stCxn id="24" idx="0"/>
              <a:endCxn id="31" idx="4"/>
            </p:cNvCxnSpPr>
            <p:nvPr/>
          </p:nvCxnSpPr>
          <p:spPr>
            <a:xfrm flipH="1" flipV="1">
              <a:off x="6974047" y="3207881"/>
              <a:ext cx="1" cy="632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unidirecional 72">
              <a:extLst>
                <a:ext uri="{FF2B5EF4-FFF2-40B4-BE49-F238E27FC236}">
                  <a16:creationId xmlns:a16="http://schemas.microsoft.com/office/drawing/2014/main" id="{BE23F765-3106-4425-83EA-7DEAE4C140B4}"/>
                </a:ext>
              </a:extLst>
            </p:cNvPr>
            <p:cNvCxnSpPr>
              <a:stCxn id="25" idx="4"/>
              <a:endCxn id="32" idx="0"/>
            </p:cNvCxnSpPr>
            <p:nvPr/>
          </p:nvCxnSpPr>
          <p:spPr>
            <a:xfrm>
              <a:off x="7990514" y="4861032"/>
              <a:ext cx="0" cy="55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F55766F-89AB-41BF-B7CA-10209E89F83C}"/>
              </a:ext>
            </a:extLst>
          </p:cNvPr>
          <p:cNvSpPr txBox="1"/>
          <p:nvPr/>
        </p:nvSpPr>
        <p:spPr>
          <a:xfrm>
            <a:off x="772567" y="2226334"/>
            <a:ext cx="964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 molecular structure is represented by a </a:t>
            </a:r>
            <a:r>
              <a:rPr lang="en-US" sz="1600" dirty="0">
                <a:solidFill>
                  <a:srgbClr val="0070C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directed graph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sp>
        <p:nvSpPr>
          <p:cNvPr id="76" name="Chaveta à esquerda 75">
            <a:extLst>
              <a:ext uri="{FF2B5EF4-FFF2-40B4-BE49-F238E27FC236}">
                <a16:creationId xmlns:a16="http://schemas.microsoft.com/office/drawing/2014/main" id="{1A24379F-D049-481E-AEB2-DEBD4C80AA5E}"/>
              </a:ext>
            </a:extLst>
          </p:cNvPr>
          <p:cNvSpPr/>
          <p:nvPr/>
        </p:nvSpPr>
        <p:spPr>
          <a:xfrm rot="3765990">
            <a:off x="1959595" y="3706376"/>
            <a:ext cx="268438" cy="1188567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25A37579-526E-4A84-AB89-66C9F54543FE}"/>
              </a:ext>
            </a:extLst>
          </p:cNvPr>
          <p:cNvSpPr txBox="1"/>
          <p:nvPr/>
        </p:nvSpPr>
        <p:spPr>
          <a:xfrm rot="20067485">
            <a:off x="514353" y="3817918"/>
            <a:ext cx="2790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Atom 1 is the parent of atom 3.</a:t>
            </a:r>
          </a:p>
        </p:txBody>
      </p:sp>
    </p:spTree>
    <p:extLst>
      <p:ext uri="{BB962C8B-B14F-4D97-AF65-F5344CB8AC3E}">
        <p14:creationId xmlns:p14="http://schemas.microsoft.com/office/powerpoint/2010/main" val="62335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CFF8D9-E446-4A7F-A495-CE7F96C7E095}"/>
              </a:ext>
            </a:extLst>
          </p:cNvPr>
          <p:cNvSpPr txBox="1"/>
          <p:nvPr/>
        </p:nvSpPr>
        <p:spPr>
          <a:xfrm>
            <a:off x="772567" y="1661096"/>
            <a:ext cx="964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small </a:t>
            </a:r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Python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script has been provided as a starting point for this module’s work.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5B0EC2D-56F3-40FD-9BF6-E5A3A8AA15A8}"/>
              </a:ext>
            </a:extLst>
          </p:cNvPr>
          <p:cNvGrpSpPr/>
          <p:nvPr/>
        </p:nvGrpSpPr>
        <p:grpSpPr>
          <a:xfrm>
            <a:off x="1602297" y="3152779"/>
            <a:ext cx="8559567" cy="3066621"/>
            <a:chOff x="1677798" y="2780042"/>
            <a:chExt cx="8559567" cy="306662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CE3AD-B1C5-4F09-A191-07D87791D65A}"/>
                </a:ext>
              </a:extLst>
            </p:cNvPr>
            <p:cNvSpPr/>
            <p:nvPr/>
          </p:nvSpPr>
          <p:spPr>
            <a:xfrm>
              <a:off x="1677798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389A1C-76A1-4FA2-BB7B-555ADF2AE545}"/>
                </a:ext>
              </a:extLst>
            </p:cNvPr>
            <p:cNvSpPr/>
            <p:nvPr/>
          </p:nvSpPr>
          <p:spPr>
            <a:xfrm>
              <a:off x="2694264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457D969-7D6A-4269-9490-94F1BB2170C1}"/>
                </a:ext>
              </a:extLst>
            </p:cNvPr>
            <p:cNvSpPr/>
            <p:nvPr/>
          </p:nvSpPr>
          <p:spPr>
            <a:xfrm>
              <a:off x="3710730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045D72-2DE3-4241-834D-E3E14E9D5CF9}"/>
                </a:ext>
              </a:extLst>
            </p:cNvPr>
            <p:cNvSpPr/>
            <p:nvPr/>
          </p:nvSpPr>
          <p:spPr>
            <a:xfrm>
              <a:off x="4727196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70C2C7-7454-45CE-A66C-EC468D4D10E7}"/>
                </a:ext>
              </a:extLst>
            </p:cNvPr>
            <p:cNvSpPr/>
            <p:nvPr/>
          </p:nvSpPr>
          <p:spPr>
            <a:xfrm>
              <a:off x="5743662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B2CDDD-4040-4439-8614-942AE6FD7F0C}"/>
                </a:ext>
              </a:extLst>
            </p:cNvPr>
            <p:cNvSpPr/>
            <p:nvPr/>
          </p:nvSpPr>
          <p:spPr>
            <a:xfrm>
              <a:off x="6760128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852E03-5424-4FFD-B941-420CE8421547}"/>
                </a:ext>
              </a:extLst>
            </p:cNvPr>
            <p:cNvSpPr/>
            <p:nvPr/>
          </p:nvSpPr>
          <p:spPr>
            <a:xfrm>
              <a:off x="7776594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4486519-C55F-4228-850E-A10A53810EC8}"/>
                </a:ext>
              </a:extLst>
            </p:cNvPr>
            <p:cNvSpPr/>
            <p:nvPr/>
          </p:nvSpPr>
          <p:spPr>
            <a:xfrm>
              <a:off x="8793060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E64F24-F06E-4F2E-9944-4A0ACB0AF87B}"/>
                </a:ext>
              </a:extLst>
            </p:cNvPr>
            <p:cNvSpPr/>
            <p:nvPr/>
          </p:nvSpPr>
          <p:spPr>
            <a:xfrm>
              <a:off x="1677798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70811A-8A5D-45DF-AC1C-CCCBCCB60969}"/>
                </a:ext>
              </a:extLst>
            </p:cNvPr>
            <p:cNvSpPr/>
            <p:nvPr/>
          </p:nvSpPr>
          <p:spPr>
            <a:xfrm>
              <a:off x="9809526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82CBB1-FE77-49F9-9D17-0F4FFF6A818B}"/>
                </a:ext>
              </a:extLst>
            </p:cNvPr>
            <p:cNvSpPr/>
            <p:nvPr/>
          </p:nvSpPr>
          <p:spPr>
            <a:xfrm>
              <a:off x="3710730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19FF4-0523-4448-9CAB-DFFCECC7313D}"/>
                </a:ext>
              </a:extLst>
            </p:cNvPr>
            <p:cNvSpPr/>
            <p:nvPr/>
          </p:nvSpPr>
          <p:spPr>
            <a:xfrm>
              <a:off x="4727196" y="278004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30104B-7702-4B3D-BD36-7D0009E8A777}"/>
                </a:ext>
              </a:extLst>
            </p:cNvPr>
            <p:cNvSpPr/>
            <p:nvPr/>
          </p:nvSpPr>
          <p:spPr>
            <a:xfrm>
              <a:off x="6760127" y="278004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0010A4-D635-4846-BC8B-A142EDC35D5C}"/>
                </a:ext>
              </a:extLst>
            </p:cNvPr>
            <p:cNvSpPr/>
            <p:nvPr/>
          </p:nvSpPr>
          <p:spPr>
            <a:xfrm>
              <a:off x="7776594" y="541882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EA40C1-3153-4227-B568-B5578297FF2E}"/>
                </a:ext>
              </a:extLst>
            </p:cNvPr>
            <p:cNvSpPr/>
            <p:nvPr/>
          </p:nvSpPr>
          <p:spPr>
            <a:xfrm>
              <a:off x="9809526" y="541882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15</a:t>
              </a:r>
            </a:p>
          </p:txBody>
        </p: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86FB01AE-0B42-4CB2-ABCD-615CA3A71156}"/>
                </a:ext>
              </a:extLst>
            </p:cNvPr>
            <p:cNvCxnSpPr>
              <a:stCxn id="4" idx="4"/>
              <a:endCxn id="27" idx="0"/>
            </p:cNvCxnSpPr>
            <p:nvPr/>
          </p:nvCxnSpPr>
          <p:spPr>
            <a:xfrm>
              <a:off x="1891718" y="4861032"/>
              <a:ext cx="0" cy="55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2E7FB88D-9ECF-4325-9C76-1FD76F2CB204}"/>
                </a:ext>
              </a:extLst>
            </p:cNvPr>
            <p:cNvCxnSpPr>
              <a:stCxn id="4" idx="7"/>
              <a:endCxn id="15" idx="3"/>
            </p:cNvCxnSpPr>
            <p:nvPr/>
          </p:nvCxnSpPr>
          <p:spPr>
            <a:xfrm flipV="1">
              <a:off x="2042981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AF0CAB7C-1213-47CF-BD97-438A46B21F2A}"/>
                </a:ext>
              </a:extLst>
            </p:cNvPr>
            <p:cNvCxnSpPr>
              <a:stCxn id="15" idx="5"/>
              <a:endCxn id="19" idx="1"/>
            </p:cNvCxnSpPr>
            <p:nvPr/>
          </p:nvCxnSpPr>
          <p:spPr>
            <a:xfrm>
              <a:off x="3059447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unidirecional 52">
              <a:extLst>
                <a:ext uri="{FF2B5EF4-FFF2-40B4-BE49-F238E27FC236}">
                  <a16:creationId xmlns:a16="http://schemas.microsoft.com/office/drawing/2014/main" id="{AE3FAFA3-96DE-4478-8AC1-337947764B3F}"/>
                </a:ext>
              </a:extLst>
            </p:cNvPr>
            <p:cNvCxnSpPr>
              <a:stCxn id="19" idx="7"/>
              <a:endCxn id="20" idx="3"/>
            </p:cNvCxnSpPr>
            <p:nvPr/>
          </p:nvCxnSpPr>
          <p:spPr>
            <a:xfrm flipV="1">
              <a:off x="407591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unidirecional 54">
              <a:extLst>
                <a:ext uri="{FF2B5EF4-FFF2-40B4-BE49-F238E27FC236}">
                  <a16:creationId xmlns:a16="http://schemas.microsoft.com/office/drawing/2014/main" id="{830BF599-5A0C-4A91-AFF1-15360EFB1CE1}"/>
                </a:ext>
              </a:extLst>
            </p:cNvPr>
            <p:cNvCxnSpPr>
              <a:stCxn id="20" idx="5"/>
              <a:endCxn id="23" idx="1"/>
            </p:cNvCxnSpPr>
            <p:nvPr/>
          </p:nvCxnSpPr>
          <p:spPr>
            <a:xfrm>
              <a:off x="5092379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53CA14CF-4BEE-437E-B5C1-29B4A9F4D7D6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6108845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unidirecional 58">
              <a:extLst>
                <a:ext uri="{FF2B5EF4-FFF2-40B4-BE49-F238E27FC236}">
                  <a16:creationId xmlns:a16="http://schemas.microsoft.com/office/drawing/2014/main" id="{B9C9508A-2346-433B-9517-488610729429}"/>
                </a:ext>
              </a:extLst>
            </p:cNvPr>
            <p:cNvCxnSpPr>
              <a:stCxn id="24" idx="5"/>
              <a:endCxn id="25" idx="1"/>
            </p:cNvCxnSpPr>
            <p:nvPr/>
          </p:nvCxnSpPr>
          <p:spPr>
            <a:xfrm>
              <a:off x="7125311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unidirecional 60">
              <a:extLst>
                <a:ext uri="{FF2B5EF4-FFF2-40B4-BE49-F238E27FC236}">
                  <a16:creationId xmlns:a16="http://schemas.microsoft.com/office/drawing/2014/main" id="{7F17E28E-8712-4FD1-B584-A5DD4E930500}"/>
                </a:ext>
              </a:extLst>
            </p:cNvPr>
            <p:cNvCxnSpPr>
              <a:stCxn id="25" idx="7"/>
              <a:endCxn id="26" idx="3"/>
            </p:cNvCxnSpPr>
            <p:nvPr/>
          </p:nvCxnSpPr>
          <p:spPr>
            <a:xfrm flipV="1">
              <a:off x="8141777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unidirecional 62">
              <a:extLst>
                <a:ext uri="{FF2B5EF4-FFF2-40B4-BE49-F238E27FC236}">
                  <a16:creationId xmlns:a16="http://schemas.microsoft.com/office/drawing/2014/main" id="{D013FAE2-5B5B-4129-9C11-ECC06A87BCEA}"/>
                </a:ext>
              </a:extLst>
            </p:cNvPr>
            <p:cNvCxnSpPr>
              <a:stCxn id="26" idx="5"/>
              <a:endCxn id="28" idx="1"/>
            </p:cNvCxnSpPr>
            <p:nvPr/>
          </p:nvCxnSpPr>
          <p:spPr>
            <a:xfrm>
              <a:off x="915824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unidirecional 64">
              <a:extLst>
                <a:ext uri="{FF2B5EF4-FFF2-40B4-BE49-F238E27FC236}">
                  <a16:creationId xmlns:a16="http://schemas.microsoft.com/office/drawing/2014/main" id="{81D49F5C-1D2A-43A9-AA43-D6784933BA33}"/>
                </a:ext>
              </a:extLst>
            </p:cNvPr>
            <p:cNvCxnSpPr>
              <a:stCxn id="28" idx="4"/>
              <a:endCxn id="33" idx="0"/>
            </p:cNvCxnSpPr>
            <p:nvPr/>
          </p:nvCxnSpPr>
          <p:spPr>
            <a:xfrm>
              <a:off x="10023446" y="4861032"/>
              <a:ext cx="0" cy="557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unidirecional 66">
              <a:extLst>
                <a:ext uri="{FF2B5EF4-FFF2-40B4-BE49-F238E27FC236}">
                  <a16:creationId xmlns:a16="http://schemas.microsoft.com/office/drawing/2014/main" id="{4146EBEC-6EC1-4C3A-9974-A2C3703E74DD}"/>
                </a:ext>
              </a:extLst>
            </p:cNvPr>
            <p:cNvCxnSpPr>
              <a:stCxn id="19" idx="4"/>
              <a:endCxn id="29" idx="0"/>
            </p:cNvCxnSpPr>
            <p:nvPr/>
          </p:nvCxnSpPr>
          <p:spPr>
            <a:xfrm>
              <a:off x="3924650" y="4861032"/>
              <a:ext cx="0" cy="55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unidirecional 68">
              <a:extLst>
                <a:ext uri="{FF2B5EF4-FFF2-40B4-BE49-F238E27FC236}">
                  <a16:creationId xmlns:a16="http://schemas.microsoft.com/office/drawing/2014/main" id="{424EBC9B-A012-4EE1-A5BB-ACDABD2B27AD}"/>
                </a:ext>
              </a:extLst>
            </p:cNvPr>
            <p:cNvCxnSpPr>
              <a:stCxn id="20" idx="0"/>
              <a:endCxn id="30" idx="4"/>
            </p:cNvCxnSpPr>
            <p:nvPr/>
          </p:nvCxnSpPr>
          <p:spPr>
            <a:xfrm flipV="1">
              <a:off x="4941116" y="3207882"/>
              <a:ext cx="0" cy="632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unidirecional 70">
              <a:extLst>
                <a:ext uri="{FF2B5EF4-FFF2-40B4-BE49-F238E27FC236}">
                  <a16:creationId xmlns:a16="http://schemas.microsoft.com/office/drawing/2014/main" id="{C4BF65CE-3CC0-4BC3-A16E-EED70B621B49}"/>
                </a:ext>
              </a:extLst>
            </p:cNvPr>
            <p:cNvCxnSpPr>
              <a:stCxn id="24" idx="0"/>
              <a:endCxn id="31" idx="4"/>
            </p:cNvCxnSpPr>
            <p:nvPr/>
          </p:nvCxnSpPr>
          <p:spPr>
            <a:xfrm flipH="1" flipV="1">
              <a:off x="6974047" y="3207881"/>
              <a:ext cx="1" cy="632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unidirecional 72">
              <a:extLst>
                <a:ext uri="{FF2B5EF4-FFF2-40B4-BE49-F238E27FC236}">
                  <a16:creationId xmlns:a16="http://schemas.microsoft.com/office/drawing/2014/main" id="{BE23F765-3106-4425-83EA-7DEAE4C140B4}"/>
                </a:ext>
              </a:extLst>
            </p:cNvPr>
            <p:cNvCxnSpPr>
              <a:stCxn id="25" idx="4"/>
              <a:endCxn id="32" idx="0"/>
            </p:cNvCxnSpPr>
            <p:nvPr/>
          </p:nvCxnSpPr>
          <p:spPr>
            <a:xfrm>
              <a:off x="7990514" y="4861032"/>
              <a:ext cx="0" cy="55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F55766F-89AB-41BF-B7CA-10209E89F83C}"/>
              </a:ext>
            </a:extLst>
          </p:cNvPr>
          <p:cNvSpPr txBox="1"/>
          <p:nvPr/>
        </p:nvSpPr>
        <p:spPr>
          <a:xfrm>
            <a:off x="772567" y="2226334"/>
            <a:ext cx="964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An atom’s position can be given by 3 </a:t>
            </a:r>
            <a:r>
              <a:rPr lang="en-US" sz="16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cartesian coordinates 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(X, Y and Z).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25A37579-526E-4A84-AB89-66C9F54543FE}"/>
              </a:ext>
            </a:extLst>
          </p:cNvPr>
          <p:cNvSpPr txBox="1"/>
          <p:nvPr/>
        </p:nvSpPr>
        <p:spPr>
          <a:xfrm>
            <a:off x="1085025" y="4544320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(0, 0, 0)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7D58FE1-FC52-4EE4-99ED-F09C277956B2}"/>
              </a:ext>
            </a:extLst>
          </p:cNvPr>
          <p:cNvSpPr txBox="1"/>
          <p:nvPr/>
        </p:nvSpPr>
        <p:spPr>
          <a:xfrm>
            <a:off x="898155" y="5660754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(0, -1, 0)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3FCD20E-C288-44CA-8463-4F045E37F77C}"/>
              </a:ext>
            </a:extLst>
          </p:cNvPr>
          <p:cNvSpPr txBox="1"/>
          <p:nvPr/>
        </p:nvSpPr>
        <p:spPr>
          <a:xfrm>
            <a:off x="2046914" y="3951188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(1, 1, 0)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F64E7D2-405D-440A-A6D9-1FC014540764}"/>
              </a:ext>
            </a:extLst>
          </p:cNvPr>
          <p:cNvSpPr txBox="1"/>
          <p:nvPr/>
        </p:nvSpPr>
        <p:spPr>
          <a:xfrm>
            <a:off x="3501219" y="4492534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(2, 0, 0)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9212F2A-9E31-4DB7-B3CB-2CB74C3D8795}"/>
              </a:ext>
            </a:extLst>
          </p:cNvPr>
          <p:cNvSpPr txBox="1"/>
          <p:nvPr/>
        </p:nvSpPr>
        <p:spPr>
          <a:xfrm>
            <a:off x="2983946" y="5655429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(2, -1, 0)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B98AAFD-DC20-4E77-8257-0822FC101FEF}"/>
              </a:ext>
            </a:extLst>
          </p:cNvPr>
          <p:cNvSpPr txBox="1"/>
          <p:nvPr/>
        </p:nvSpPr>
        <p:spPr>
          <a:xfrm>
            <a:off x="3947554" y="4074226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(3, 1, 0)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1A93E75-FB8F-4916-BFBC-43DB6D0C1168}"/>
              </a:ext>
            </a:extLst>
          </p:cNvPr>
          <p:cNvSpPr txBox="1"/>
          <p:nvPr/>
        </p:nvSpPr>
        <p:spPr>
          <a:xfrm>
            <a:off x="4054513" y="2970189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(3, 2, 0)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EA98728-99E4-4B4F-BF87-EF0F550D9C46}"/>
              </a:ext>
            </a:extLst>
          </p:cNvPr>
          <p:cNvSpPr txBox="1"/>
          <p:nvPr/>
        </p:nvSpPr>
        <p:spPr>
          <a:xfrm>
            <a:off x="5476529" y="4509832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CE362B-9DB0-4ED3-AAF9-91085F3A70A0}"/>
              </a:ext>
            </a:extLst>
          </p:cNvPr>
          <p:cNvSpPr txBox="1"/>
          <p:nvPr/>
        </p:nvSpPr>
        <p:spPr>
          <a:xfrm>
            <a:off x="6133832" y="2981968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E1698A3-A0F1-4AF8-9794-16DFCEF2EACD}"/>
              </a:ext>
            </a:extLst>
          </p:cNvPr>
          <p:cNvSpPr txBox="1"/>
          <p:nvPr/>
        </p:nvSpPr>
        <p:spPr>
          <a:xfrm>
            <a:off x="6146497" y="4047418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14F10B7-3624-4F50-B16C-0413C3D0BC9E}"/>
              </a:ext>
            </a:extLst>
          </p:cNvPr>
          <p:cNvSpPr txBox="1"/>
          <p:nvPr/>
        </p:nvSpPr>
        <p:spPr>
          <a:xfrm>
            <a:off x="7507102" y="4509832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FB244A1-D90E-4186-8552-0ED1119A2475}"/>
              </a:ext>
            </a:extLst>
          </p:cNvPr>
          <p:cNvSpPr txBox="1"/>
          <p:nvPr/>
        </p:nvSpPr>
        <p:spPr>
          <a:xfrm>
            <a:off x="9542393" y="4535185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DA1854D-B45A-4096-91CD-3413593DAAD8}"/>
              </a:ext>
            </a:extLst>
          </p:cNvPr>
          <p:cNvSpPr txBox="1"/>
          <p:nvPr/>
        </p:nvSpPr>
        <p:spPr>
          <a:xfrm>
            <a:off x="7122605" y="5655429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9149026-B996-450A-9502-1CFB03C94DB2}"/>
              </a:ext>
            </a:extLst>
          </p:cNvPr>
          <p:cNvSpPr txBox="1"/>
          <p:nvPr/>
        </p:nvSpPr>
        <p:spPr>
          <a:xfrm>
            <a:off x="9174674" y="5659852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B942F25-75CF-446C-A045-1BC84E05C02B}"/>
              </a:ext>
            </a:extLst>
          </p:cNvPr>
          <p:cNvSpPr txBox="1"/>
          <p:nvPr/>
        </p:nvSpPr>
        <p:spPr>
          <a:xfrm>
            <a:off x="8179427" y="4051841"/>
            <a:ext cx="81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92082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CFF8D9-E446-4A7F-A495-CE7F96C7E095}"/>
              </a:ext>
            </a:extLst>
          </p:cNvPr>
          <p:cNvSpPr txBox="1"/>
          <p:nvPr/>
        </p:nvSpPr>
        <p:spPr>
          <a:xfrm>
            <a:off x="772567" y="1661096"/>
            <a:ext cx="964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small </a:t>
            </a:r>
            <a:r>
              <a:rPr lang="en-US" sz="2000" dirty="0">
                <a:solidFill>
                  <a:schemeClr val="accent2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Python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script has been provided as a starting point for this module’s work.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35B0EC2D-56F3-40FD-9BF6-E5A3A8AA15A8}"/>
              </a:ext>
            </a:extLst>
          </p:cNvPr>
          <p:cNvGrpSpPr/>
          <p:nvPr/>
        </p:nvGrpSpPr>
        <p:grpSpPr>
          <a:xfrm>
            <a:off x="1602297" y="3152779"/>
            <a:ext cx="8559567" cy="3066621"/>
            <a:chOff x="1677798" y="2780042"/>
            <a:chExt cx="8559567" cy="306662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CE3AD-B1C5-4F09-A191-07D87791D65A}"/>
                </a:ext>
              </a:extLst>
            </p:cNvPr>
            <p:cNvSpPr/>
            <p:nvPr/>
          </p:nvSpPr>
          <p:spPr>
            <a:xfrm>
              <a:off x="1677798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389A1C-76A1-4FA2-BB7B-555ADF2AE545}"/>
                </a:ext>
              </a:extLst>
            </p:cNvPr>
            <p:cNvSpPr/>
            <p:nvPr/>
          </p:nvSpPr>
          <p:spPr>
            <a:xfrm>
              <a:off x="2694264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457D969-7D6A-4269-9490-94F1BB2170C1}"/>
                </a:ext>
              </a:extLst>
            </p:cNvPr>
            <p:cNvSpPr/>
            <p:nvPr/>
          </p:nvSpPr>
          <p:spPr>
            <a:xfrm>
              <a:off x="3710730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045D72-2DE3-4241-834D-E3E14E9D5CF9}"/>
                </a:ext>
              </a:extLst>
            </p:cNvPr>
            <p:cNvSpPr/>
            <p:nvPr/>
          </p:nvSpPr>
          <p:spPr>
            <a:xfrm>
              <a:off x="4727196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70C2C7-7454-45CE-A66C-EC468D4D10E7}"/>
                </a:ext>
              </a:extLst>
            </p:cNvPr>
            <p:cNvSpPr/>
            <p:nvPr/>
          </p:nvSpPr>
          <p:spPr>
            <a:xfrm>
              <a:off x="5743662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B2CDDD-4040-4439-8614-942AE6FD7F0C}"/>
                </a:ext>
              </a:extLst>
            </p:cNvPr>
            <p:cNvSpPr/>
            <p:nvPr/>
          </p:nvSpPr>
          <p:spPr>
            <a:xfrm>
              <a:off x="6760128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852E03-5424-4FFD-B941-420CE8421547}"/>
                </a:ext>
              </a:extLst>
            </p:cNvPr>
            <p:cNvSpPr/>
            <p:nvPr/>
          </p:nvSpPr>
          <p:spPr>
            <a:xfrm>
              <a:off x="7776594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4486519-C55F-4228-850E-A10A53810EC8}"/>
                </a:ext>
              </a:extLst>
            </p:cNvPr>
            <p:cNvSpPr/>
            <p:nvPr/>
          </p:nvSpPr>
          <p:spPr>
            <a:xfrm>
              <a:off x="8793060" y="3840061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E64F24-F06E-4F2E-9944-4A0ACB0AF87B}"/>
                </a:ext>
              </a:extLst>
            </p:cNvPr>
            <p:cNvSpPr/>
            <p:nvPr/>
          </p:nvSpPr>
          <p:spPr>
            <a:xfrm>
              <a:off x="1677798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70811A-8A5D-45DF-AC1C-CCCBCCB60969}"/>
                </a:ext>
              </a:extLst>
            </p:cNvPr>
            <p:cNvSpPr/>
            <p:nvPr/>
          </p:nvSpPr>
          <p:spPr>
            <a:xfrm>
              <a:off x="9809526" y="443319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82CBB1-FE77-49F9-9D17-0F4FFF6A818B}"/>
                </a:ext>
              </a:extLst>
            </p:cNvPr>
            <p:cNvSpPr/>
            <p:nvPr/>
          </p:nvSpPr>
          <p:spPr>
            <a:xfrm>
              <a:off x="3710730" y="5418824"/>
              <a:ext cx="427839" cy="427839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EA27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19FF4-0523-4448-9CAB-DFFCECC7313D}"/>
                </a:ext>
              </a:extLst>
            </p:cNvPr>
            <p:cNvSpPr/>
            <p:nvPr/>
          </p:nvSpPr>
          <p:spPr>
            <a:xfrm>
              <a:off x="4727196" y="278004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30104B-7702-4B3D-BD36-7D0009E8A777}"/>
                </a:ext>
              </a:extLst>
            </p:cNvPr>
            <p:cNvSpPr/>
            <p:nvPr/>
          </p:nvSpPr>
          <p:spPr>
            <a:xfrm>
              <a:off x="6760127" y="278004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0010A4-D635-4846-BC8B-A142EDC35D5C}"/>
                </a:ext>
              </a:extLst>
            </p:cNvPr>
            <p:cNvSpPr/>
            <p:nvPr/>
          </p:nvSpPr>
          <p:spPr>
            <a:xfrm>
              <a:off x="7776594" y="5418823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BEA40C1-3153-4227-B568-B5578297FF2E}"/>
                </a:ext>
              </a:extLst>
            </p:cNvPr>
            <p:cNvSpPr/>
            <p:nvPr/>
          </p:nvSpPr>
          <p:spPr>
            <a:xfrm>
              <a:off x="9809526" y="5418822"/>
              <a:ext cx="427839" cy="427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15</a:t>
              </a:r>
            </a:p>
          </p:txBody>
        </p: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86FB01AE-0B42-4CB2-ABCD-615CA3A71156}"/>
                </a:ext>
              </a:extLst>
            </p:cNvPr>
            <p:cNvCxnSpPr>
              <a:stCxn id="4" idx="4"/>
              <a:endCxn id="27" idx="0"/>
            </p:cNvCxnSpPr>
            <p:nvPr/>
          </p:nvCxnSpPr>
          <p:spPr>
            <a:xfrm>
              <a:off x="1891718" y="4861032"/>
              <a:ext cx="0" cy="55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unidirecional 48">
              <a:extLst>
                <a:ext uri="{FF2B5EF4-FFF2-40B4-BE49-F238E27FC236}">
                  <a16:creationId xmlns:a16="http://schemas.microsoft.com/office/drawing/2014/main" id="{2E7FB88D-9ECF-4325-9C76-1FD76F2CB204}"/>
                </a:ext>
              </a:extLst>
            </p:cNvPr>
            <p:cNvCxnSpPr>
              <a:stCxn id="4" idx="7"/>
              <a:endCxn id="15" idx="3"/>
            </p:cNvCxnSpPr>
            <p:nvPr/>
          </p:nvCxnSpPr>
          <p:spPr>
            <a:xfrm flipV="1">
              <a:off x="2042981" y="4205244"/>
              <a:ext cx="713939" cy="290605"/>
            </a:xfrm>
            <a:prstGeom prst="straightConnector1">
              <a:avLst/>
            </a:prstGeom>
            <a:ln>
              <a:solidFill>
                <a:srgbClr val="EA27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unidirecional 50">
              <a:extLst>
                <a:ext uri="{FF2B5EF4-FFF2-40B4-BE49-F238E27FC236}">
                  <a16:creationId xmlns:a16="http://schemas.microsoft.com/office/drawing/2014/main" id="{AF0CAB7C-1213-47CF-BD97-438A46B21F2A}"/>
                </a:ext>
              </a:extLst>
            </p:cNvPr>
            <p:cNvCxnSpPr>
              <a:stCxn id="15" idx="5"/>
              <a:endCxn id="19" idx="1"/>
            </p:cNvCxnSpPr>
            <p:nvPr/>
          </p:nvCxnSpPr>
          <p:spPr>
            <a:xfrm>
              <a:off x="3059447" y="4205244"/>
              <a:ext cx="713939" cy="290605"/>
            </a:xfrm>
            <a:prstGeom prst="straightConnector1">
              <a:avLst/>
            </a:prstGeom>
            <a:ln>
              <a:solidFill>
                <a:srgbClr val="EA27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unidirecional 52">
              <a:extLst>
                <a:ext uri="{FF2B5EF4-FFF2-40B4-BE49-F238E27FC236}">
                  <a16:creationId xmlns:a16="http://schemas.microsoft.com/office/drawing/2014/main" id="{AE3FAFA3-96DE-4478-8AC1-337947764B3F}"/>
                </a:ext>
              </a:extLst>
            </p:cNvPr>
            <p:cNvCxnSpPr>
              <a:stCxn id="19" idx="7"/>
              <a:endCxn id="20" idx="3"/>
            </p:cNvCxnSpPr>
            <p:nvPr/>
          </p:nvCxnSpPr>
          <p:spPr>
            <a:xfrm flipV="1">
              <a:off x="407591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unidirecional 54">
              <a:extLst>
                <a:ext uri="{FF2B5EF4-FFF2-40B4-BE49-F238E27FC236}">
                  <a16:creationId xmlns:a16="http://schemas.microsoft.com/office/drawing/2014/main" id="{830BF599-5A0C-4A91-AFF1-15360EFB1CE1}"/>
                </a:ext>
              </a:extLst>
            </p:cNvPr>
            <p:cNvCxnSpPr>
              <a:stCxn id="20" idx="5"/>
              <a:endCxn id="23" idx="1"/>
            </p:cNvCxnSpPr>
            <p:nvPr/>
          </p:nvCxnSpPr>
          <p:spPr>
            <a:xfrm>
              <a:off x="5092379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unidirecional 56">
              <a:extLst>
                <a:ext uri="{FF2B5EF4-FFF2-40B4-BE49-F238E27FC236}">
                  <a16:creationId xmlns:a16="http://schemas.microsoft.com/office/drawing/2014/main" id="{53CA14CF-4BEE-437E-B5C1-29B4A9F4D7D6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flipV="1">
              <a:off x="6108845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unidirecional 58">
              <a:extLst>
                <a:ext uri="{FF2B5EF4-FFF2-40B4-BE49-F238E27FC236}">
                  <a16:creationId xmlns:a16="http://schemas.microsoft.com/office/drawing/2014/main" id="{B9C9508A-2346-433B-9517-488610729429}"/>
                </a:ext>
              </a:extLst>
            </p:cNvPr>
            <p:cNvCxnSpPr>
              <a:stCxn id="24" idx="5"/>
              <a:endCxn id="25" idx="1"/>
            </p:cNvCxnSpPr>
            <p:nvPr/>
          </p:nvCxnSpPr>
          <p:spPr>
            <a:xfrm>
              <a:off x="7125311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unidirecional 60">
              <a:extLst>
                <a:ext uri="{FF2B5EF4-FFF2-40B4-BE49-F238E27FC236}">
                  <a16:creationId xmlns:a16="http://schemas.microsoft.com/office/drawing/2014/main" id="{7F17E28E-8712-4FD1-B584-A5DD4E930500}"/>
                </a:ext>
              </a:extLst>
            </p:cNvPr>
            <p:cNvCxnSpPr>
              <a:stCxn id="25" idx="7"/>
              <a:endCxn id="26" idx="3"/>
            </p:cNvCxnSpPr>
            <p:nvPr/>
          </p:nvCxnSpPr>
          <p:spPr>
            <a:xfrm flipV="1">
              <a:off x="8141777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unidirecional 62">
              <a:extLst>
                <a:ext uri="{FF2B5EF4-FFF2-40B4-BE49-F238E27FC236}">
                  <a16:creationId xmlns:a16="http://schemas.microsoft.com/office/drawing/2014/main" id="{D013FAE2-5B5B-4129-9C11-ECC06A87BCEA}"/>
                </a:ext>
              </a:extLst>
            </p:cNvPr>
            <p:cNvCxnSpPr>
              <a:stCxn id="26" idx="5"/>
              <a:endCxn id="28" idx="1"/>
            </p:cNvCxnSpPr>
            <p:nvPr/>
          </p:nvCxnSpPr>
          <p:spPr>
            <a:xfrm>
              <a:off x="9158243" y="4205244"/>
              <a:ext cx="713939" cy="290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unidirecional 64">
              <a:extLst>
                <a:ext uri="{FF2B5EF4-FFF2-40B4-BE49-F238E27FC236}">
                  <a16:creationId xmlns:a16="http://schemas.microsoft.com/office/drawing/2014/main" id="{81D49F5C-1D2A-43A9-AA43-D6784933BA33}"/>
                </a:ext>
              </a:extLst>
            </p:cNvPr>
            <p:cNvCxnSpPr>
              <a:stCxn id="28" idx="4"/>
              <a:endCxn id="33" idx="0"/>
            </p:cNvCxnSpPr>
            <p:nvPr/>
          </p:nvCxnSpPr>
          <p:spPr>
            <a:xfrm>
              <a:off x="10023446" y="4861032"/>
              <a:ext cx="0" cy="557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unidirecional 66">
              <a:extLst>
                <a:ext uri="{FF2B5EF4-FFF2-40B4-BE49-F238E27FC236}">
                  <a16:creationId xmlns:a16="http://schemas.microsoft.com/office/drawing/2014/main" id="{4146EBEC-6EC1-4C3A-9974-A2C3703E74DD}"/>
                </a:ext>
              </a:extLst>
            </p:cNvPr>
            <p:cNvCxnSpPr>
              <a:stCxn id="19" idx="4"/>
              <a:endCxn id="29" idx="0"/>
            </p:cNvCxnSpPr>
            <p:nvPr/>
          </p:nvCxnSpPr>
          <p:spPr>
            <a:xfrm>
              <a:off x="3924650" y="4861032"/>
              <a:ext cx="0" cy="557792"/>
            </a:xfrm>
            <a:prstGeom prst="straightConnector1">
              <a:avLst/>
            </a:prstGeom>
            <a:ln>
              <a:solidFill>
                <a:srgbClr val="EA27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unidirecional 68">
              <a:extLst>
                <a:ext uri="{FF2B5EF4-FFF2-40B4-BE49-F238E27FC236}">
                  <a16:creationId xmlns:a16="http://schemas.microsoft.com/office/drawing/2014/main" id="{424EBC9B-A012-4EE1-A5BB-ACDABD2B27AD}"/>
                </a:ext>
              </a:extLst>
            </p:cNvPr>
            <p:cNvCxnSpPr>
              <a:stCxn id="20" idx="0"/>
              <a:endCxn id="30" idx="4"/>
            </p:cNvCxnSpPr>
            <p:nvPr/>
          </p:nvCxnSpPr>
          <p:spPr>
            <a:xfrm flipV="1">
              <a:off x="4941116" y="3207882"/>
              <a:ext cx="0" cy="632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unidirecional 70">
              <a:extLst>
                <a:ext uri="{FF2B5EF4-FFF2-40B4-BE49-F238E27FC236}">
                  <a16:creationId xmlns:a16="http://schemas.microsoft.com/office/drawing/2014/main" id="{C4BF65CE-3CC0-4BC3-A16E-EED70B621B49}"/>
                </a:ext>
              </a:extLst>
            </p:cNvPr>
            <p:cNvCxnSpPr>
              <a:stCxn id="24" idx="0"/>
              <a:endCxn id="31" idx="4"/>
            </p:cNvCxnSpPr>
            <p:nvPr/>
          </p:nvCxnSpPr>
          <p:spPr>
            <a:xfrm flipH="1" flipV="1">
              <a:off x="6974047" y="3207881"/>
              <a:ext cx="1" cy="632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unidirecional 72">
              <a:extLst>
                <a:ext uri="{FF2B5EF4-FFF2-40B4-BE49-F238E27FC236}">
                  <a16:creationId xmlns:a16="http://schemas.microsoft.com/office/drawing/2014/main" id="{BE23F765-3106-4425-83EA-7DEAE4C140B4}"/>
                </a:ext>
              </a:extLst>
            </p:cNvPr>
            <p:cNvCxnSpPr>
              <a:stCxn id="25" idx="4"/>
              <a:endCxn id="32" idx="0"/>
            </p:cNvCxnSpPr>
            <p:nvPr/>
          </p:nvCxnSpPr>
          <p:spPr>
            <a:xfrm>
              <a:off x="7990514" y="4861032"/>
              <a:ext cx="0" cy="55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F55766F-89AB-41BF-B7CA-10209E89F83C}"/>
              </a:ext>
            </a:extLst>
          </p:cNvPr>
          <p:cNvSpPr txBox="1"/>
          <p:nvPr/>
        </p:nvSpPr>
        <p:spPr>
          <a:xfrm>
            <a:off x="772567" y="2226334"/>
            <a:ext cx="964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Or by it’s </a:t>
            </a:r>
            <a:r>
              <a:rPr lang="en-US" sz="16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internal coordinates</a:t>
            </a:r>
            <a:r>
              <a:rPr lang="en-US" sz="16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stating the distance, angle and dihedral change from the ascendents atoms.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7D58FE1-FC52-4EE4-99ED-F09C277956B2}"/>
              </a:ext>
            </a:extLst>
          </p:cNvPr>
          <p:cNvSpPr txBox="1"/>
          <p:nvPr/>
        </p:nvSpPr>
        <p:spPr>
          <a:xfrm>
            <a:off x="3272797" y="4547443"/>
            <a:ext cx="1152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parent</a:t>
            </a: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DCA8F88-078F-49AE-9E58-4F05B2FC6EE7}"/>
              </a:ext>
            </a:extLst>
          </p:cNvPr>
          <p:cNvSpPr txBox="1"/>
          <p:nvPr/>
        </p:nvSpPr>
        <p:spPr>
          <a:xfrm>
            <a:off x="2256331" y="3923666"/>
            <a:ext cx="1152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grand-parent</a:t>
            </a: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C2605F8-861D-4A49-995E-36D4A80090B8}"/>
              </a:ext>
            </a:extLst>
          </p:cNvPr>
          <p:cNvSpPr txBox="1"/>
          <p:nvPr/>
        </p:nvSpPr>
        <p:spPr>
          <a:xfrm>
            <a:off x="496390" y="4496713"/>
            <a:ext cx="1608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EA278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grand-grand-parent</a:t>
            </a: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solidFill>
                <a:srgbClr val="EA2788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" name="Arco 1">
            <a:extLst>
              <a:ext uri="{FF2B5EF4-FFF2-40B4-BE49-F238E27FC236}">
                <a16:creationId xmlns:a16="http://schemas.microsoft.com/office/drawing/2014/main" id="{A83D8781-1C35-465D-8EF5-C575170F1750}"/>
              </a:ext>
            </a:extLst>
          </p:cNvPr>
          <p:cNvSpPr/>
          <p:nvPr/>
        </p:nvSpPr>
        <p:spPr>
          <a:xfrm rot="12803510">
            <a:off x="3410306" y="4655268"/>
            <a:ext cx="802537" cy="802537"/>
          </a:xfrm>
          <a:prstGeom prst="arc">
            <a:avLst>
              <a:gd name="adj1" fmla="val 1415183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0CD3379-2D52-461D-8DFD-DEEFFBA4A7A0}"/>
              </a:ext>
            </a:extLst>
          </p:cNvPr>
          <p:cNvCxnSpPr/>
          <p:nvPr/>
        </p:nvCxnSpPr>
        <p:spPr>
          <a:xfrm flipV="1">
            <a:off x="4000412" y="5233769"/>
            <a:ext cx="0" cy="5050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eta: Curvada Para a Esquerda 5">
            <a:extLst>
              <a:ext uri="{FF2B5EF4-FFF2-40B4-BE49-F238E27FC236}">
                <a16:creationId xmlns:a16="http://schemas.microsoft.com/office/drawing/2014/main" id="{9797086D-3EAE-4654-92C2-6340605777B5}"/>
              </a:ext>
            </a:extLst>
          </p:cNvPr>
          <p:cNvSpPr/>
          <p:nvPr/>
        </p:nvSpPr>
        <p:spPr>
          <a:xfrm>
            <a:off x="3162507" y="4547443"/>
            <a:ext cx="168127" cy="284568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16CED90-AA1D-40E7-B1B3-5F3FAAE41710}"/>
              </a:ext>
            </a:extLst>
          </p:cNvPr>
          <p:cNvSpPr txBox="1"/>
          <p:nvPr/>
        </p:nvSpPr>
        <p:spPr>
          <a:xfrm>
            <a:off x="3713187" y="5335940"/>
            <a:ext cx="1152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distance</a:t>
            </a: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3839922-9605-4EA4-8A2F-8AEBBFF27FEC}"/>
              </a:ext>
            </a:extLst>
          </p:cNvPr>
          <p:cNvSpPr txBox="1"/>
          <p:nvPr/>
        </p:nvSpPr>
        <p:spPr>
          <a:xfrm>
            <a:off x="2597003" y="5212582"/>
            <a:ext cx="1152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angle</a:t>
            </a: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97A3F775-3282-4CE1-A760-F10D1437D305}"/>
              </a:ext>
            </a:extLst>
          </p:cNvPr>
          <p:cNvSpPr txBox="1"/>
          <p:nvPr/>
        </p:nvSpPr>
        <p:spPr>
          <a:xfrm rot="19526666">
            <a:off x="3044579" y="4236217"/>
            <a:ext cx="1152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dihedral</a:t>
            </a: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endParaRPr lang="en-US" sz="11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0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F61F-6789-4197-8A75-C1BAE5BE0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732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Some practical examples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9BB037-4088-4F90-A2BE-DCAD3F5FD1D6}"/>
              </a:ext>
            </a:extLst>
          </p:cNvPr>
          <p:cNvSpPr txBox="1"/>
          <p:nvPr/>
        </p:nvSpPr>
        <p:spPr>
          <a:xfrm>
            <a:off x="772568" y="2065376"/>
            <a:ext cx="6647407" cy="184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Visualize a peptide on </a:t>
            </a:r>
            <a:r>
              <a:rPr lang="en-US" sz="2000" dirty="0" err="1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PyMOL</a:t>
            </a:r>
            <a:endParaRPr lang="en-US" sz="2000" dirty="0">
              <a:solidFill>
                <a:schemeClr val="bg1"/>
              </a:solidFill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Rotate a dihedral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Measure a dihedral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6BBD2E-C7FD-4EE7-BBB1-5745C2CF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454">
            <a:off x="7455830" y="374207"/>
            <a:ext cx="5907938" cy="3938624"/>
          </a:xfrm>
          <a:prstGeom prst="rect">
            <a:avLst/>
          </a:prstGeom>
        </p:spPr>
      </p:pic>
      <p:pic>
        <p:nvPicPr>
          <p:cNvPr id="6" name="Imagem 5" descr="Uma imagem com interior&#10;&#10;Descrição gerada automaticamente">
            <a:extLst>
              <a:ext uri="{FF2B5EF4-FFF2-40B4-BE49-F238E27FC236}">
                <a16:creationId xmlns:a16="http://schemas.microsoft.com/office/drawing/2014/main" id="{43716C4F-93A2-4189-91AD-9BAF0014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42" y="2522603"/>
            <a:ext cx="5996723" cy="399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9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bola, céu noturno&#10;&#10;Descrição gerada automaticamente">
            <a:extLst>
              <a:ext uri="{FF2B5EF4-FFF2-40B4-BE49-F238E27FC236}">
                <a16:creationId xmlns:a16="http://schemas.microsoft.com/office/drawing/2014/main" id="{92A2797B-9C9F-4FED-9BBE-2B346EE5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" y="1666700"/>
            <a:ext cx="3291847" cy="2194564"/>
          </a:xfrm>
          <a:prstGeom prst="rect">
            <a:avLst/>
          </a:prstGeom>
        </p:spPr>
      </p:pic>
      <p:pic>
        <p:nvPicPr>
          <p:cNvPr id="8" name="Imagem 7" descr="Uma imagem com acessório, luz&#10;&#10;Descrição gerada automaticamente">
            <a:extLst>
              <a:ext uri="{FF2B5EF4-FFF2-40B4-BE49-F238E27FC236}">
                <a16:creationId xmlns:a16="http://schemas.microsoft.com/office/drawing/2014/main" id="{D5DE4EB7-1027-4DC5-8FD1-7332F5ED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93" y="2128229"/>
            <a:ext cx="3902313" cy="2601541"/>
          </a:xfrm>
          <a:prstGeom prst="rect">
            <a:avLst/>
          </a:prstGeom>
        </p:spPr>
      </p:pic>
      <p:pic>
        <p:nvPicPr>
          <p:cNvPr id="10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C4846ECF-8C51-4352-8D04-71E2F468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7193" flipV="1">
            <a:off x="771977" y="2910091"/>
            <a:ext cx="1603637" cy="11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DCB946-ECDC-4409-AB9A-8E1785E2C402}"/>
              </a:ext>
            </a:extLst>
          </p:cNvPr>
          <p:cNvSpPr txBox="1"/>
          <p:nvPr/>
        </p:nvSpPr>
        <p:spPr>
          <a:xfrm>
            <a:off x="833361" y="4413268"/>
            <a:ext cx="1827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is an atom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(trust me)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A48785-65E6-4FCB-BF17-01ADCE08E185}"/>
              </a:ext>
            </a:extLst>
          </p:cNvPr>
          <p:cNvSpPr txBox="1"/>
          <p:nvPr/>
        </p:nvSpPr>
        <p:spPr>
          <a:xfrm>
            <a:off x="1573795" y="5472063"/>
            <a:ext cx="5153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group of atoms is a molecule.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This one in specific is called an </a:t>
            </a:r>
            <a:r>
              <a:rPr lang="en-US" sz="2000" b="1" dirty="0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aminoacid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15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6C149B5-7070-43C5-B6E7-22B7D188D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6707">
            <a:off x="3978190" y="3918231"/>
            <a:ext cx="1730215" cy="12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Uma imagem com flor, planta&#10;&#10;Descrição gerada automaticamente">
            <a:extLst>
              <a:ext uri="{FF2B5EF4-FFF2-40B4-BE49-F238E27FC236}">
                <a16:creationId xmlns:a16="http://schemas.microsoft.com/office/drawing/2014/main" id="{9CAE45D8-D712-4F9D-BEAE-961114A8B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94" y="2345157"/>
            <a:ext cx="5821006" cy="388067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3E5655A-4F9D-461B-AD50-B0CA6E042A2E}"/>
              </a:ext>
            </a:extLst>
          </p:cNvPr>
          <p:cNvSpPr txBox="1"/>
          <p:nvPr/>
        </p:nvSpPr>
        <p:spPr>
          <a:xfrm>
            <a:off x="6726820" y="923150"/>
            <a:ext cx="5153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group of aminoacids is called a </a:t>
            </a:r>
            <a:r>
              <a:rPr lang="en-US" sz="2000" dirty="0">
                <a:solidFill>
                  <a:srgbClr val="6060AB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  <a:p>
            <a:pPr algn="ctr"/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small </a:t>
            </a:r>
            <a:r>
              <a:rPr lang="en-US" sz="2000" dirty="0">
                <a:solidFill>
                  <a:srgbClr val="6060AB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protein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 (around 100 aminoacids) is called a </a:t>
            </a:r>
            <a:r>
              <a:rPr lang="en-US" sz="2000" dirty="0">
                <a:solidFill>
                  <a:srgbClr val="00B050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peptide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!</a:t>
            </a:r>
          </a:p>
        </p:txBody>
      </p:sp>
      <p:pic>
        <p:nvPicPr>
          <p:cNvPr id="19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590843B3-D398-4F81-B8BF-FF3230F77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7728" flipH="1">
            <a:off x="9484137" y="2277595"/>
            <a:ext cx="1888571" cy="139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759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F61F-6789-4197-8A75-C1BAE5BE0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64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The challenge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9BB037-4088-4F90-A2BE-DCAD3F5FD1D6}"/>
              </a:ext>
            </a:extLst>
          </p:cNvPr>
          <p:cNvSpPr txBox="1"/>
          <p:nvPr/>
        </p:nvSpPr>
        <p:spPr>
          <a:xfrm>
            <a:off x="772567" y="2065376"/>
            <a:ext cx="6647407" cy="123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Load a rotamer library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Apply a rotamer to a molecular structure</a:t>
            </a:r>
          </a:p>
        </p:txBody>
      </p:sp>
      <p:pic>
        <p:nvPicPr>
          <p:cNvPr id="16" name="Imagem 15" descr="Uma imagem com luz&#10;&#10;Descrição gerada automaticamente">
            <a:extLst>
              <a:ext uri="{FF2B5EF4-FFF2-40B4-BE49-F238E27FC236}">
                <a16:creationId xmlns:a16="http://schemas.microsoft.com/office/drawing/2014/main" id="{0553EF5C-24A0-4EDA-9164-D44C9D609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70" y="80009"/>
            <a:ext cx="10046976" cy="669798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5663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4" name="Imagem 3" descr="Uma imagem com objeto de exterior, planta&#10;&#10;Descrição gerada automaticamente">
            <a:extLst>
              <a:ext uri="{FF2B5EF4-FFF2-40B4-BE49-F238E27FC236}">
                <a16:creationId xmlns:a16="http://schemas.microsoft.com/office/drawing/2014/main" id="{A3E73913-BE85-4830-97C4-279A8F9B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22" y="3150535"/>
            <a:ext cx="4102110" cy="2734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306708-B74A-4FDC-B268-6C4D4015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57" y="1100265"/>
            <a:ext cx="4102110" cy="273473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4F3E0A4-65A1-455E-B75D-4C845FA81A37}"/>
              </a:ext>
            </a:extLst>
          </p:cNvPr>
          <p:cNvSpPr txBox="1"/>
          <p:nvPr/>
        </p:nvSpPr>
        <p:spPr>
          <a:xfrm>
            <a:off x="772568" y="2061703"/>
            <a:ext cx="5153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All aminoacids have the same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backbone</a:t>
            </a:r>
          </a:p>
          <a:p>
            <a:pPr algn="ctr"/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but have different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sidechains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.</a:t>
            </a:r>
          </a:p>
        </p:txBody>
      </p:sp>
      <p:pic>
        <p:nvPicPr>
          <p:cNvPr id="20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095BA2A5-D2C1-4D7F-BB69-584A3EE9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2610">
            <a:off x="5475022" y="1530276"/>
            <a:ext cx="1698567" cy="12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9F4DB154-8885-4EAB-942D-81985BE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09863" flipH="1">
            <a:off x="4630642" y="2513031"/>
            <a:ext cx="2930717" cy="21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B4F830ED-CDFE-4EF0-A4B8-D7400635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68" y="3269362"/>
            <a:ext cx="3730841" cy="31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2FC0889-FE2A-4865-A846-87D57131E0F4}"/>
              </a:ext>
            </a:extLst>
          </p:cNvPr>
          <p:cNvSpPr txBox="1"/>
          <p:nvPr/>
        </p:nvSpPr>
        <p:spPr>
          <a:xfrm>
            <a:off x="4637336" y="5755469"/>
            <a:ext cx="409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There are 20 different </a:t>
            </a:r>
            <a:r>
              <a:rPr lang="en-US" sz="2000" dirty="0">
                <a:solidFill>
                  <a:srgbClr val="BE1268"/>
                </a:solidFill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aminoacids</a:t>
            </a:r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, each identified by a different letter.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4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4A7B4BA7-C33D-4C6A-99BA-FFB73651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1498" flipV="1">
            <a:off x="4188309" y="4736561"/>
            <a:ext cx="1372740" cy="12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8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peça-de-xadrez, luz&#10;&#10;Descrição gerada automaticamente">
            <a:extLst>
              <a:ext uri="{FF2B5EF4-FFF2-40B4-BE49-F238E27FC236}">
                <a16:creationId xmlns:a16="http://schemas.microsoft.com/office/drawing/2014/main" id="{FEA6029F-FE84-43B6-AF58-B2A81840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7" y="977900"/>
            <a:ext cx="9086853" cy="60579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2866E9-540D-4CFC-9EE2-A8AF9D1EDC30}"/>
              </a:ext>
            </a:extLst>
          </p:cNvPr>
          <p:cNvSpPr txBox="1"/>
          <p:nvPr/>
        </p:nvSpPr>
        <p:spPr>
          <a:xfrm>
            <a:off x="4599237" y="2739983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AC57E3-8D1C-4964-B4EC-F39042388676}"/>
              </a:ext>
            </a:extLst>
          </p:cNvPr>
          <p:cNvSpPr txBox="1"/>
          <p:nvPr/>
        </p:nvSpPr>
        <p:spPr>
          <a:xfrm>
            <a:off x="5246937" y="3498669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29A4D6-CE78-4545-BCF0-D8AB3EECA0F0}"/>
              </a:ext>
            </a:extLst>
          </p:cNvPr>
          <p:cNvSpPr txBox="1"/>
          <p:nvPr/>
        </p:nvSpPr>
        <p:spPr>
          <a:xfrm>
            <a:off x="6208620" y="334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  <a:r>
              <a:rPr lang="el-GR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α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7F732F-6747-49F4-BAB0-E176E732CB8F}"/>
              </a:ext>
            </a:extLst>
          </p:cNvPr>
          <p:cNvSpPr txBox="1"/>
          <p:nvPr/>
        </p:nvSpPr>
        <p:spPr>
          <a:xfrm>
            <a:off x="7237320" y="38923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C93E3C-1E57-4E0F-A32C-1BB27DA9195D}"/>
              </a:ext>
            </a:extLst>
          </p:cNvPr>
          <p:cNvSpPr txBox="1"/>
          <p:nvPr/>
        </p:nvSpPr>
        <p:spPr>
          <a:xfrm>
            <a:off x="7491320" y="461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5702301" y="1995579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Oxigénio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666" flipV="1">
            <a:off x="4841301" y="2074187"/>
            <a:ext cx="934505" cy="84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104176A-5C01-45B6-81DE-B2D79B7AE22A}"/>
              </a:ext>
            </a:extLst>
          </p:cNvPr>
          <p:cNvSpPr txBox="1"/>
          <p:nvPr/>
        </p:nvSpPr>
        <p:spPr>
          <a:xfrm>
            <a:off x="5465140" y="4572973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Carbono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8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C50A3A6D-5E0D-429D-9B69-BF46C5E3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81495" flipV="1">
            <a:off x="5929959" y="3813350"/>
            <a:ext cx="934505" cy="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FF9EAA0-F04D-4D8A-B894-B31825A5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89103">
            <a:off x="5106550" y="3915541"/>
            <a:ext cx="766891" cy="64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1DF3849-31FA-429D-9F6E-A1EC1BF313B8}"/>
              </a:ext>
            </a:extLst>
          </p:cNvPr>
          <p:cNvSpPr txBox="1"/>
          <p:nvPr/>
        </p:nvSpPr>
        <p:spPr>
          <a:xfrm>
            <a:off x="8265153" y="2803796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Azoto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31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D7C055C8-4FD0-40DC-86A0-5100A0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07341" flipV="1">
            <a:off x="7293484" y="2980732"/>
            <a:ext cx="1146934" cy="103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E3EDC5-939B-4ACD-B675-12B2DA5BE5D7}"/>
              </a:ext>
            </a:extLst>
          </p:cNvPr>
          <p:cNvSpPr txBox="1"/>
          <p:nvPr/>
        </p:nvSpPr>
        <p:spPr>
          <a:xfrm>
            <a:off x="6273753" y="5642284"/>
            <a:ext cx="2576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Hidrogénio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33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F8582AFA-0E17-4DBB-96A0-6C5FAFDF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81495" flipV="1">
            <a:off x="7241589" y="4993516"/>
            <a:ext cx="934505" cy="78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023218F-BA64-41BC-AEA0-FAC4F071DD72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334549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pic>
        <p:nvPicPr>
          <p:cNvPr id="3" name="Imagem 2" descr="Uma imagem com peça-de-xadrez, luz&#10;&#10;Descrição gerada automaticamente">
            <a:extLst>
              <a:ext uri="{FF2B5EF4-FFF2-40B4-BE49-F238E27FC236}">
                <a16:creationId xmlns:a16="http://schemas.microsoft.com/office/drawing/2014/main" id="{FEA6029F-FE84-43B6-AF58-B2A81840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87" y="977900"/>
            <a:ext cx="9086853" cy="60579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2866E9-540D-4CFC-9EE2-A8AF9D1EDC30}"/>
              </a:ext>
            </a:extLst>
          </p:cNvPr>
          <p:cNvSpPr txBox="1"/>
          <p:nvPr/>
        </p:nvSpPr>
        <p:spPr>
          <a:xfrm>
            <a:off x="4599237" y="2739983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AC57E3-8D1C-4964-B4EC-F39042388676}"/>
              </a:ext>
            </a:extLst>
          </p:cNvPr>
          <p:cNvSpPr txBox="1"/>
          <p:nvPr/>
        </p:nvSpPr>
        <p:spPr>
          <a:xfrm>
            <a:off x="5246937" y="3498669"/>
            <a:ext cx="45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29A4D6-CE78-4545-BCF0-D8AB3EECA0F0}"/>
              </a:ext>
            </a:extLst>
          </p:cNvPr>
          <p:cNvSpPr txBox="1"/>
          <p:nvPr/>
        </p:nvSpPr>
        <p:spPr>
          <a:xfrm>
            <a:off x="6208620" y="334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</a:t>
            </a:r>
            <a:r>
              <a:rPr lang="el-GR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α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7F732F-6747-49F4-BAB0-E176E732CB8F}"/>
              </a:ext>
            </a:extLst>
          </p:cNvPr>
          <p:cNvSpPr txBox="1"/>
          <p:nvPr/>
        </p:nvSpPr>
        <p:spPr>
          <a:xfrm>
            <a:off x="7237320" y="38923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N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C93E3C-1E57-4E0F-A32C-1BB27DA9195D}"/>
              </a:ext>
            </a:extLst>
          </p:cNvPr>
          <p:cNvSpPr txBox="1"/>
          <p:nvPr/>
        </p:nvSpPr>
        <p:spPr>
          <a:xfrm>
            <a:off x="7491320" y="4616269"/>
            <a:ext cx="649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H</a:t>
            </a:r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6899653" y="1563770"/>
            <a:ext cx="2836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Sidechain attaches here!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2897" flipV="1">
            <a:off x="5878711" y="1872386"/>
            <a:ext cx="1555536" cy="14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4D47FBC-91B8-4735-AF33-9143AFF33256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425203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interior, recheado, doce&#10;&#10;Descrição gerada automaticamente">
            <a:extLst>
              <a:ext uri="{FF2B5EF4-FFF2-40B4-BE49-F238E27FC236}">
                <a16:creationId xmlns:a16="http://schemas.microsoft.com/office/drawing/2014/main" id="{2CCFFBD1-5178-439D-A6E9-D0D3C1C8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8" y="428625"/>
            <a:ext cx="11430000" cy="64293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A33347-CB85-4A51-9D34-371D29E3F4F4}"/>
              </a:ext>
            </a:extLst>
          </p:cNvPr>
          <p:cNvSpPr txBox="1"/>
          <p:nvPr/>
        </p:nvSpPr>
        <p:spPr>
          <a:xfrm>
            <a:off x="772567" y="5711568"/>
            <a:ext cx="511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Bonds connect two atoms and can be rotated.</a:t>
            </a:r>
          </a:p>
          <a:p>
            <a:endParaRPr lang="en-US" sz="2000" dirty="0">
              <a:latin typeface="SF Pro Rounded" pitchFamily="50" charset="0"/>
              <a:ea typeface="SF Pro Rounded" pitchFamily="50" charset="0"/>
              <a:cs typeface="SF Pro Rounded" pitchFamily="50" charset="0"/>
            </a:endParaRPr>
          </a:p>
        </p:txBody>
      </p:sp>
      <p:pic>
        <p:nvPicPr>
          <p:cNvPr id="26" name="Picture 2" descr="Curved Doodle Arrow Vector | Arrow doodle, Arrow, Curved arrow">
            <a:extLst>
              <a:ext uri="{FF2B5EF4-FFF2-40B4-BE49-F238E27FC236}">
                <a16:creationId xmlns:a16="http://schemas.microsoft.com/office/drawing/2014/main" id="{7A94C7B8-50C5-41B8-B8CF-149D7F46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1645" flipV="1">
            <a:off x="4863318" y="4548066"/>
            <a:ext cx="1399970" cy="12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9EF3F9C-C85C-41F8-9E16-B1AD8F604D21}"/>
              </a:ext>
            </a:extLst>
          </p:cNvPr>
          <p:cNvSpPr txBox="1"/>
          <p:nvPr/>
        </p:nvSpPr>
        <p:spPr>
          <a:xfrm>
            <a:off x="772568" y="1795524"/>
            <a:ext cx="321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backbone has 5 atoms.</a:t>
            </a:r>
          </a:p>
        </p:txBody>
      </p:sp>
    </p:spTree>
    <p:extLst>
      <p:ext uri="{BB962C8B-B14F-4D97-AF65-F5344CB8AC3E}">
        <p14:creationId xmlns:p14="http://schemas.microsoft.com/office/powerpoint/2010/main" val="14034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A98147-6E5C-488F-9C98-F01C67344D24}"/>
              </a:ext>
            </a:extLst>
          </p:cNvPr>
          <p:cNvSpPr txBox="1"/>
          <p:nvPr/>
        </p:nvSpPr>
        <p:spPr>
          <a:xfrm>
            <a:off x="772568" y="1795524"/>
            <a:ext cx="745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dihedral angle is the angle between two planes.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889A6-A36D-4266-8B3E-3CA07B3A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56" y="0"/>
            <a:ext cx="3609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23A8416-DF0E-4C16-A236-416BC53F952A}"/>
              </a:ext>
            </a:extLst>
          </p:cNvPr>
          <p:cNvSpPr txBox="1"/>
          <p:nvPr/>
        </p:nvSpPr>
        <p:spPr>
          <a:xfrm>
            <a:off x="8080777" y="437292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Omega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79EE070-9D11-4F31-B074-30FAA313819E}"/>
              </a:ext>
            </a:extLst>
          </p:cNvPr>
          <p:cNvSpPr txBox="1"/>
          <p:nvPr/>
        </p:nvSpPr>
        <p:spPr>
          <a:xfrm>
            <a:off x="8634449" y="316524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Phi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02F852-5802-4BC4-9E1A-5C7D2AFE625C}"/>
              </a:ext>
            </a:extLst>
          </p:cNvPr>
          <p:cNvSpPr txBox="1"/>
          <p:nvPr/>
        </p:nvSpPr>
        <p:spPr>
          <a:xfrm>
            <a:off x="8796638" y="2341482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Psi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B5C2658-AB68-4626-BD0F-ABFAC48BDB1D}"/>
              </a:ext>
            </a:extLst>
          </p:cNvPr>
          <p:cNvGrpSpPr/>
          <p:nvPr/>
        </p:nvGrpSpPr>
        <p:grpSpPr>
          <a:xfrm>
            <a:off x="-133314" y="3110005"/>
            <a:ext cx="7279029" cy="2833622"/>
            <a:chOff x="6452044" y="1082407"/>
            <a:chExt cx="7279029" cy="2833622"/>
          </a:xfrm>
        </p:grpSpPr>
        <p:pic>
          <p:nvPicPr>
            <p:cNvPr id="15" name="Imagem 14" descr="Uma imagem com interior, roxo&#10;&#10;Descrição gerada automaticamente">
              <a:extLst>
                <a:ext uri="{FF2B5EF4-FFF2-40B4-BE49-F238E27FC236}">
                  <a16:creationId xmlns:a16="http://schemas.microsoft.com/office/drawing/2014/main" id="{597B1C07-F673-4F1F-9BD2-2D6EE3EE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638" y="1082407"/>
              <a:ext cx="4250435" cy="2833622"/>
            </a:xfrm>
            <a:prstGeom prst="rect">
              <a:avLst/>
            </a:prstGeom>
          </p:spPr>
        </p:pic>
        <p:pic>
          <p:nvPicPr>
            <p:cNvPr id="16" name="Imagem 15" descr="Uma imagem com interior, roxo, plástico&#10;&#10;Descrição gerada automaticamente">
              <a:extLst>
                <a:ext uri="{FF2B5EF4-FFF2-40B4-BE49-F238E27FC236}">
                  <a16:creationId xmlns:a16="http://schemas.microsoft.com/office/drawing/2014/main" id="{302796C0-82C7-49B9-9892-78B91B18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044" y="1082407"/>
              <a:ext cx="4250435" cy="2833622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18D3C2FD-9D01-4F8D-A3D6-4B5527F18C07}"/>
                </a:ext>
              </a:extLst>
            </p:cNvPr>
            <p:cNvGrpSpPr/>
            <p:nvPr/>
          </p:nvGrpSpPr>
          <p:grpSpPr>
            <a:xfrm>
              <a:off x="7982830" y="2473616"/>
              <a:ext cx="3888312" cy="467929"/>
              <a:chOff x="7982830" y="2473616"/>
              <a:chExt cx="3888312" cy="467929"/>
            </a:xfrm>
          </p:grpSpPr>
          <p:cxnSp>
            <p:nvCxnSpPr>
              <p:cNvPr id="21" name="Conexão reta 20">
                <a:extLst>
                  <a:ext uri="{FF2B5EF4-FFF2-40B4-BE49-F238E27FC236}">
                    <a16:creationId xmlns:a16="http://schemas.microsoft.com/office/drawing/2014/main" id="{4AC318A2-CC2D-483E-B2F9-ED5FF28F59E0}"/>
                  </a:ext>
                </a:extLst>
              </p:cNvPr>
              <p:cNvCxnSpPr/>
              <p:nvPr/>
            </p:nvCxnSpPr>
            <p:spPr>
              <a:xfrm flipV="1">
                <a:off x="7982830" y="2636745"/>
                <a:ext cx="11430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xão reta 21">
                <a:extLst>
                  <a:ext uri="{FF2B5EF4-FFF2-40B4-BE49-F238E27FC236}">
                    <a16:creationId xmlns:a16="http://schemas.microsoft.com/office/drawing/2014/main" id="{5653C3AD-60C9-4F38-85E6-159C03E61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9483" y="2473616"/>
                <a:ext cx="352755" cy="1768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xão reta 22">
                <a:extLst>
                  <a:ext uri="{FF2B5EF4-FFF2-40B4-BE49-F238E27FC236}">
                    <a16:creationId xmlns:a16="http://schemas.microsoft.com/office/drawing/2014/main" id="{0CB8484A-DE6D-4B0D-B6F7-25B9FB3ED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2238" y="2473616"/>
                <a:ext cx="325525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xão reta 23">
                <a:extLst>
                  <a:ext uri="{FF2B5EF4-FFF2-40B4-BE49-F238E27FC236}">
                    <a16:creationId xmlns:a16="http://schemas.microsoft.com/office/drawing/2014/main" id="{4427A966-333C-4260-94EF-C3445FAE9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3907" y="2473616"/>
                <a:ext cx="323186" cy="201729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ta 26">
                <a:extLst>
                  <a:ext uri="{FF2B5EF4-FFF2-40B4-BE49-F238E27FC236}">
                    <a16:creationId xmlns:a16="http://schemas.microsoft.com/office/drawing/2014/main" id="{88AEE7EF-BD73-4F6E-8751-8DFA024B4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0820" y="2473616"/>
                <a:ext cx="313797" cy="25774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ta 27">
                <a:extLst>
                  <a:ext uri="{FF2B5EF4-FFF2-40B4-BE49-F238E27FC236}">
                    <a16:creationId xmlns:a16="http://schemas.microsoft.com/office/drawing/2014/main" id="{ED5B722A-2D88-4508-86FE-971B6154D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6356" y="2731362"/>
                <a:ext cx="74786" cy="21018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AA758CC-BE74-4C1C-960F-33EE55E413DF}"/>
                </a:ext>
              </a:extLst>
            </p:cNvPr>
            <p:cNvSpPr txBox="1"/>
            <p:nvPr/>
          </p:nvSpPr>
          <p:spPr>
            <a:xfrm>
              <a:off x="7055388" y="2115052"/>
              <a:ext cx="1130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Phi = -60º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E6CFB53-DD0B-4C01-8A02-9775D753B2A7}"/>
                </a:ext>
              </a:extLst>
            </p:cNvPr>
            <p:cNvSpPr txBox="1"/>
            <p:nvPr/>
          </p:nvSpPr>
          <p:spPr>
            <a:xfrm>
              <a:off x="10092130" y="2204302"/>
              <a:ext cx="1157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SF Pro Rounded" pitchFamily="50" charset="0"/>
                  <a:ea typeface="SF Pro Rounded" pitchFamily="50" charset="0"/>
                  <a:cs typeface="SF Pro Rounded" pitchFamily="50" charset="0"/>
                </a:rPr>
                <a:t>Psi = -45º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4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5D2E67-28FF-4D0F-8F23-B1C0711117AD}"/>
              </a:ext>
            </a:extLst>
          </p:cNvPr>
          <p:cNvSpPr txBox="1"/>
          <p:nvPr/>
        </p:nvSpPr>
        <p:spPr>
          <a:xfrm>
            <a:off x="772568" y="638600"/>
            <a:ext cx="6108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What’s a peptide?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A98147-6E5C-488F-9C98-F01C67344D24}"/>
              </a:ext>
            </a:extLst>
          </p:cNvPr>
          <p:cNvSpPr txBox="1"/>
          <p:nvPr/>
        </p:nvSpPr>
        <p:spPr>
          <a:xfrm>
            <a:off x="772568" y="1795524"/>
            <a:ext cx="745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A dihedral angle is the angle between two planes.</a:t>
            </a:r>
          </a:p>
        </p:txBody>
      </p:sp>
      <p:pic>
        <p:nvPicPr>
          <p:cNvPr id="3" name="Imagem 2" descr="Uma imagem com seta&#10;&#10;Descrição gerada automaticamente">
            <a:extLst>
              <a:ext uri="{FF2B5EF4-FFF2-40B4-BE49-F238E27FC236}">
                <a16:creationId xmlns:a16="http://schemas.microsoft.com/office/drawing/2014/main" id="{DAF6A2C8-A175-4E41-BDD0-02E5B92FA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75" y="828943"/>
            <a:ext cx="8549702" cy="5699800"/>
          </a:xfrm>
          <a:prstGeom prst="rect">
            <a:avLst/>
          </a:prstGeom>
        </p:spPr>
      </p:pic>
      <p:pic>
        <p:nvPicPr>
          <p:cNvPr id="2050" name="Picture 2" descr="Curved Arrow PNG Background Image | PNG Mart">
            <a:extLst>
              <a:ext uri="{FF2B5EF4-FFF2-40B4-BE49-F238E27FC236}">
                <a16:creationId xmlns:a16="http://schemas.microsoft.com/office/drawing/2014/main" id="{63965A1F-B37B-4536-93F9-E8D9EB55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41880">
            <a:off x="7716851" y="4279230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5BE8976-16F9-4952-9070-6FCD4B53AC2C}"/>
              </a:ext>
            </a:extLst>
          </p:cNvPr>
          <p:cNvSpPr txBox="1"/>
          <p:nvPr/>
        </p:nvSpPr>
        <p:spPr>
          <a:xfrm>
            <a:off x="7166377" y="4431564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1</a:t>
            </a:r>
          </a:p>
        </p:txBody>
      </p:sp>
      <p:pic>
        <p:nvPicPr>
          <p:cNvPr id="33" name="Picture 2" descr="Curved Arrow PNG Background Image | PNG Mart">
            <a:extLst>
              <a:ext uri="{FF2B5EF4-FFF2-40B4-BE49-F238E27FC236}">
                <a16:creationId xmlns:a16="http://schemas.microsoft.com/office/drawing/2014/main" id="{0B34CB21-208B-40A9-A799-28CA2CEC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61">
            <a:off x="7985690" y="3740069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D2D32B-E628-4C04-87FE-3E3FFC20DF9B}"/>
              </a:ext>
            </a:extLst>
          </p:cNvPr>
          <p:cNvSpPr txBox="1"/>
          <p:nvPr/>
        </p:nvSpPr>
        <p:spPr>
          <a:xfrm>
            <a:off x="7766424" y="3524954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2</a:t>
            </a:r>
          </a:p>
        </p:txBody>
      </p:sp>
      <p:pic>
        <p:nvPicPr>
          <p:cNvPr id="35" name="Picture 2" descr="Curved Arrow PNG Background Image | PNG Mart">
            <a:extLst>
              <a:ext uri="{FF2B5EF4-FFF2-40B4-BE49-F238E27FC236}">
                <a16:creationId xmlns:a16="http://schemas.microsoft.com/office/drawing/2014/main" id="{DAD6912A-46DC-4CDD-B988-92AD77DB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1661">
            <a:off x="8383209" y="3058087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AAC3C5-811B-4D5B-AEF1-E3AF607D0074}"/>
              </a:ext>
            </a:extLst>
          </p:cNvPr>
          <p:cNvSpPr txBox="1"/>
          <p:nvPr/>
        </p:nvSpPr>
        <p:spPr>
          <a:xfrm>
            <a:off x="8995440" y="3429000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3</a:t>
            </a:r>
          </a:p>
        </p:txBody>
      </p:sp>
      <p:pic>
        <p:nvPicPr>
          <p:cNvPr id="37" name="Picture 2" descr="Curved Arrow PNG Background Image | PNG Mart">
            <a:extLst>
              <a:ext uri="{FF2B5EF4-FFF2-40B4-BE49-F238E27FC236}">
                <a16:creationId xmlns:a16="http://schemas.microsoft.com/office/drawing/2014/main" id="{ADE0B2F7-7963-48EB-87F5-A85CC1353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52">
            <a:off x="8635620" y="2567715"/>
            <a:ext cx="766273" cy="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49A3B2B-6BF9-43B2-B7B5-3FEEFB489422}"/>
              </a:ext>
            </a:extLst>
          </p:cNvPr>
          <p:cNvSpPr txBox="1"/>
          <p:nvPr/>
        </p:nvSpPr>
        <p:spPr>
          <a:xfrm>
            <a:off x="8415487" y="2317048"/>
            <a:ext cx="1063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Rounded" pitchFamily="50" charset="0"/>
                <a:ea typeface="SF Pro Rounded" pitchFamily="50" charset="0"/>
                <a:cs typeface="SF Pro Rounded" pitchFamily="50" charset="0"/>
              </a:rPr>
              <a:t>Chi 4</a:t>
            </a:r>
          </a:p>
        </p:txBody>
      </p:sp>
    </p:spTree>
    <p:extLst>
      <p:ext uri="{BB962C8B-B14F-4D97-AF65-F5344CB8AC3E}">
        <p14:creationId xmlns:p14="http://schemas.microsoft.com/office/powerpoint/2010/main" val="359606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BBCAAAB2EF043AF74C2CFA9FD1685" ma:contentTypeVersion="11" ma:contentTypeDescription="Create a new document." ma:contentTypeScope="" ma:versionID="9d2adabb4fc1b23983146fe1dbf84844">
  <xsd:schema xmlns:xsd="http://www.w3.org/2001/XMLSchema" xmlns:xs="http://www.w3.org/2001/XMLSchema" xmlns:p="http://schemas.microsoft.com/office/2006/metadata/properties" xmlns:ns3="cb538431-b7f7-475a-931e-82838b9ef81e" xmlns:ns4="0ab84358-59a1-4394-9e41-57ad53760b8b" targetNamespace="http://schemas.microsoft.com/office/2006/metadata/properties" ma:root="true" ma:fieldsID="d76efecea5cd54edd97be02a2d30cc09" ns3:_="" ns4:_="">
    <xsd:import namespace="cb538431-b7f7-475a-931e-82838b9ef81e"/>
    <xsd:import namespace="0ab84358-59a1-4394-9e41-57ad53760b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38431-b7f7-475a-931e-82838b9ef8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84358-59a1-4394-9e41-57ad53760b8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F1BE2-95CD-42D7-BDFB-37900F84E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D954C6-4693-4E8B-9C7E-11050E3160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ab84358-59a1-4394-9e41-57ad53760b8b"/>
    <ds:schemaRef ds:uri="http://purl.org/dc/elements/1.1/"/>
    <ds:schemaRef ds:uri="http://schemas.microsoft.com/office/2006/metadata/properties"/>
    <ds:schemaRef ds:uri="http://schemas.microsoft.com/office/infopath/2007/PartnerControls"/>
    <ds:schemaRef ds:uri="cb538431-b7f7-475a-931e-82838b9ef8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1580D10-6122-4DB9-8B37-047E391C6C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538431-b7f7-475a-931e-82838b9ef81e"/>
    <ds:schemaRef ds:uri="0ab84358-59a1-4394-9e41-57ad53760b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991</TotalTime>
  <Words>991</Words>
  <Application>Microsoft Office PowerPoint</Application>
  <PresentationFormat>Ecrã Panorâmico</PresentationFormat>
  <Paragraphs>229</Paragraphs>
  <Slides>30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CIVXUE+Roboto-Regular</vt:lpstr>
      <vt:lpstr>SF Pro Display</vt:lpstr>
      <vt:lpstr>SF Pro Rounded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Pereira</dc:creator>
  <cp:lastModifiedBy>José Pereira</cp:lastModifiedBy>
  <cp:revision>2</cp:revision>
  <dcterms:created xsi:type="dcterms:W3CDTF">2021-03-09T09:58:10Z</dcterms:created>
  <dcterms:modified xsi:type="dcterms:W3CDTF">2021-03-15T11:45:16Z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0x010100B7FBBCAAAB2EF043AF74C2CFA9FD1685</vt:lpwstr>
  </property>
</Properties>
</file>